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101"/>
  </p:notesMasterIdLst>
  <p:handoutMasterIdLst>
    <p:handoutMasterId r:id="rId102"/>
  </p:handoutMasterIdLst>
  <p:sldIdLst>
    <p:sldId id="302" r:id="rId2"/>
    <p:sldId id="303" r:id="rId3"/>
    <p:sldId id="443" r:id="rId4"/>
    <p:sldId id="441" r:id="rId5"/>
    <p:sldId id="538" r:id="rId6"/>
    <p:sldId id="444" r:id="rId7"/>
    <p:sldId id="539" r:id="rId8"/>
    <p:sldId id="445" r:id="rId9"/>
    <p:sldId id="448" r:id="rId10"/>
    <p:sldId id="446" r:id="rId11"/>
    <p:sldId id="540" r:id="rId12"/>
    <p:sldId id="449" r:id="rId13"/>
    <p:sldId id="447" r:id="rId14"/>
    <p:sldId id="450" r:id="rId15"/>
    <p:sldId id="451" r:id="rId16"/>
    <p:sldId id="453" r:id="rId17"/>
    <p:sldId id="456" r:id="rId18"/>
    <p:sldId id="464" r:id="rId19"/>
    <p:sldId id="454" r:id="rId20"/>
    <p:sldId id="457" r:id="rId21"/>
    <p:sldId id="458" r:id="rId22"/>
    <p:sldId id="455" r:id="rId23"/>
    <p:sldId id="459" r:id="rId24"/>
    <p:sldId id="460" r:id="rId25"/>
    <p:sldId id="463" r:id="rId26"/>
    <p:sldId id="462" r:id="rId27"/>
    <p:sldId id="387" r:id="rId28"/>
    <p:sldId id="439" r:id="rId29"/>
    <p:sldId id="380" r:id="rId30"/>
    <p:sldId id="440" r:id="rId31"/>
    <p:sldId id="466" r:id="rId32"/>
    <p:sldId id="467" r:id="rId33"/>
    <p:sldId id="469" r:id="rId34"/>
    <p:sldId id="468" r:id="rId35"/>
    <p:sldId id="465" r:id="rId36"/>
    <p:sldId id="473" r:id="rId37"/>
    <p:sldId id="472" r:id="rId38"/>
    <p:sldId id="478" r:id="rId39"/>
    <p:sldId id="537" r:id="rId40"/>
    <p:sldId id="479" r:id="rId41"/>
    <p:sldId id="471" r:id="rId42"/>
    <p:sldId id="482" r:id="rId43"/>
    <p:sldId id="481" r:id="rId44"/>
    <p:sldId id="484" r:id="rId45"/>
    <p:sldId id="485" r:id="rId46"/>
    <p:sldId id="483" r:id="rId47"/>
    <p:sldId id="480" r:id="rId48"/>
    <p:sldId id="486" r:id="rId49"/>
    <p:sldId id="475" r:id="rId50"/>
    <p:sldId id="470" r:id="rId51"/>
    <p:sldId id="488" r:id="rId52"/>
    <p:sldId id="489" r:id="rId53"/>
    <p:sldId id="490" r:id="rId54"/>
    <p:sldId id="491" r:id="rId55"/>
    <p:sldId id="492" r:id="rId56"/>
    <p:sldId id="493" r:id="rId57"/>
    <p:sldId id="476" r:id="rId58"/>
    <p:sldId id="494" r:id="rId59"/>
    <p:sldId id="495" r:id="rId60"/>
    <p:sldId id="496" r:id="rId61"/>
    <p:sldId id="477" r:id="rId62"/>
    <p:sldId id="500" r:id="rId63"/>
    <p:sldId id="499" r:id="rId64"/>
    <p:sldId id="501" r:id="rId65"/>
    <p:sldId id="502" r:id="rId66"/>
    <p:sldId id="497" r:id="rId67"/>
    <p:sldId id="503" r:id="rId68"/>
    <p:sldId id="504" r:id="rId69"/>
    <p:sldId id="505" r:id="rId70"/>
    <p:sldId id="506" r:id="rId71"/>
    <p:sldId id="507" r:id="rId72"/>
    <p:sldId id="508" r:id="rId73"/>
    <p:sldId id="509" r:id="rId74"/>
    <p:sldId id="510" r:id="rId75"/>
    <p:sldId id="498" r:id="rId76"/>
    <p:sldId id="535" r:id="rId77"/>
    <p:sldId id="536" r:id="rId78"/>
    <p:sldId id="531" r:id="rId79"/>
    <p:sldId id="534" r:id="rId80"/>
    <p:sldId id="533" r:id="rId81"/>
    <p:sldId id="532" r:id="rId82"/>
    <p:sldId id="514" r:id="rId83"/>
    <p:sldId id="529" r:id="rId84"/>
    <p:sldId id="530" r:id="rId85"/>
    <p:sldId id="515" r:id="rId86"/>
    <p:sldId id="517" r:id="rId87"/>
    <p:sldId id="518" r:id="rId88"/>
    <p:sldId id="516" r:id="rId89"/>
    <p:sldId id="528" r:id="rId90"/>
    <p:sldId id="519" r:id="rId91"/>
    <p:sldId id="520" r:id="rId92"/>
    <p:sldId id="521" r:id="rId93"/>
    <p:sldId id="513" r:id="rId94"/>
    <p:sldId id="524" r:id="rId95"/>
    <p:sldId id="525" r:id="rId96"/>
    <p:sldId id="522" r:id="rId97"/>
    <p:sldId id="527" r:id="rId98"/>
    <p:sldId id="526" r:id="rId99"/>
    <p:sldId id="298" r:id="rId100"/>
  </p:sldIdLst>
  <p:sldSz cx="9144000" cy="6858000" type="screen4x3"/>
  <p:notesSz cx="7102475" cy="938847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007CA3"/>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39" autoAdjust="0"/>
    <p:restoredTop sz="91938" autoAdjust="0"/>
  </p:normalViewPr>
  <p:slideViewPr>
    <p:cSldViewPr snapToGrid="0" snapToObjects="1">
      <p:cViewPr>
        <p:scale>
          <a:sx n="93" d="100"/>
          <a:sy n="93" d="100"/>
        </p:scale>
        <p:origin x="1623" y="285"/>
      </p:cViewPr>
      <p:guideLst>
        <p:guide orient="horz" pos="2160"/>
        <p:guide pos="2880"/>
      </p:guideLst>
    </p:cSldViewPr>
  </p:slideViewPr>
  <p:outlineViewPr>
    <p:cViewPr>
      <p:scale>
        <a:sx n="33" d="100"/>
        <a:sy n="33" d="100"/>
      </p:scale>
      <p:origin x="0" y="-71646"/>
    </p:cViewPr>
  </p:outlineViewPr>
  <p:notesTextViewPr>
    <p:cViewPr>
      <p:scale>
        <a:sx n="3" d="2"/>
        <a:sy n="3" d="2"/>
      </p:scale>
      <p:origin x="0" y="0"/>
    </p:cViewPr>
  </p:notesTextViewPr>
  <p:sorterViewPr>
    <p:cViewPr>
      <p:scale>
        <a:sx n="140" d="100"/>
        <a:sy n="140" d="100"/>
      </p:scale>
      <p:origin x="0" y="-19734"/>
    </p:cViewPr>
  </p:sorterViewPr>
  <p:notesViewPr>
    <p:cSldViewPr snapToGrid="0" snapToObjects="1">
      <p:cViewPr varScale="1">
        <p:scale>
          <a:sx n="55" d="100"/>
          <a:sy n="55" d="100"/>
        </p:scale>
        <p:origin x="2802"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handoutMaster" Target="handoutMasters/handout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2885CB01-6679-D646-ACB3-8B04B786C15F}" type="datetimeFigureOut">
              <a:rPr lang="en-US" smtClean="0"/>
              <a:t>10/17/2023</a:t>
            </a:fld>
            <a:endParaRPr lang="en-US" dirty="0"/>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6.jpg>
</file>

<file path=ppt/media/image47.jpg>
</file>

<file path=ppt/media/image48.jpg>
</file>

<file path=ppt/media/image49.jpg>
</file>

<file path=ppt/media/image5.jpg>
</file>

<file path=ppt/media/image50.jpg>
</file>

<file path=ppt/media/image51.jpg>
</file>

<file path=ppt/media/image52.jpg>
</file>

<file path=ppt/media/image53.jpg>
</file>

<file path=ppt/media/image54.jpeg>
</file>

<file path=ppt/media/image55.jpg>
</file>

<file path=ppt/media/image56.jpg>
</file>

<file path=ppt/media/image57.jpg>
</file>

<file path=ppt/media/image58.jpg>
</file>

<file path=ppt/media/image59.jpg>
</file>

<file path=ppt/media/image6.jpg>
</file>

<file path=ppt/media/image60.jpg>
</file>

<file path=ppt/media/image61.jpg>
</file>

<file path=ppt/media/image62.jpg>
</file>

<file path=ppt/media/image63.jpg>
</file>

<file path=ppt/media/image64.jpg>
</file>

<file path=ppt/media/image65.jpg>
</file>

<file path=ppt/media/image66.jpg>
</file>

<file path=ppt/media/image67.jpg>
</file>

<file path=ppt/media/image68.jpg>
</file>

<file path=ppt/media/image69.jpg>
</file>

<file path=ppt/media/image7.jpg>
</file>

<file path=ppt/media/image70.jpg>
</file>

<file path=ppt/media/image71.png>
</file>

<file path=ppt/media/image72.sv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3077738" cy="46942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4023092" y="0"/>
            <a:ext cx="3077738" cy="469424"/>
          </a:xfrm>
          <a:prstGeom prst="rect">
            <a:avLst/>
          </a:prstGeom>
          <a:noFill/>
          <a:ln>
            <a:noFill/>
          </a:ln>
        </p:spPr>
        <p:txBody>
          <a:bodyPr lIns="94213" tIns="94213" rIns="94213" bIns="94213"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9526"/>
            <a:ext cx="5681979" cy="422481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1" y="8917422"/>
            <a:ext cx="3077738" cy="469424"/>
          </a:xfrm>
          <a:prstGeom prst="rect">
            <a:avLst/>
          </a:prstGeom>
          <a:noFill/>
          <a:ln>
            <a:noFill/>
          </a:ln>
        </p:spPr>
        <p:txBody>
          <a:bodyPr lIns="94213" tIns="94213" rIns="94213" bIns="94213"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4023092" y="8917422"/>
            <a:ext cx="3077738" cy="469424"/>
          </a:xfrm>
          <a:prstGeom prst="rect">
            <a:avLst/>
          </a:prstGeom>
          <a:noFill/>
          <a:ln>
            <a:noFill/>
          </a:ln>
        </p:spPr>
        <p:txBody>
          <a:bodyPr lIns="94213" tIns="47094" rIns="94213" bIns="47094" anchor="b" anchorCtr="0">
            <a:noAutofit/>
          </a:bodyPr>
          <a:lstStyle/>
          <a:p>
            <a:pPr algn="r">
              <a:buSzPct val="25000"/>
            </a:pPr>
            <a:fld id="{00000000-1234-1234-1234-123412341234}" type="slidenum">
              <a:rPr lang="en-US" sz="1200" smtClean="0">
                <a:solidFill>
                  <a:schemeClr val="dk1"/>
                </a:solidFill>
              </a:rPr>
              <a:pPr algn="r">
                <a:buSzPct val="25000"/>
              </a:pPr>
              <a:t>‹#›</a:t>
            </a:fld>
            <a:endParaRPr lang="en-US" sz="1200" dirty="0">
              <a:solidFill>
                <a:schemeClr val="dk1"/>
              </a:solidFil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a:solidFill>
                  <a:schemeClr val="dk1"/>
                </a:solidFill>
              </a:rPr>
              <a:pPr algn="r">
                <a:buSzPct val="25000"/>
              </a:pPr>
              <a:t>1</a:t>
            </a:fld>
            <a:endParaRPr lang="en-US" sz="1200" dirty="0">
              <a:solidFill>
                <a:schemeClr val="dk1"/>
              </a:solidFill>
            </a:endParaRPr>
          </a:p>
        </p:txBody>
      </p:sp>
    </p:spTree>
    <p:extLst>
      <p:ext uri="{BB962C8B-B14F-4D97-AF65-F5344CB8AC3E}">
        <p14:creationId xmlns:p14="http://schemas.microsoft.com/office/powerpoint/2010/main" val="2679431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18</a:t>
            </a:fld>
            <a:endParaRPr lang="en-US" sz="1200" dirty="0"/>
          </a:p>
        </p:txBody>
      </p:sp>
    </p:spTree>
    <p:extLst>
      <p:ext uri="{BB962C8B-B14F-4D97-AF65-F5344CB8AC3E}">
        <p14:creationId xmlns:p14="http://schemas.microsoft.com/office/powerpoint/2010/main" val="4257573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27</a:t>
            </a:fld>
            <a:endParaRPr lang="en-US" sz="1200" dirty="0">
              <a:solidFill>
                <a:schemeClr val="dk1"/>
              </a:solidFill>
            </a:endParaRPr>
          </a:p>
        </p:txBody>
      </p:sp>
    </p:spTree>
    <p:extLst>
      <p:ext uri="{BB962C8B-B14F-4D97-AF65-F5344CB8AC3E}">
        <p14:creationId xmlns:p14="http://schemas.microsoft.com/office/powerpoint/2010/main" val="609748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29</a:t>
            </a:fld>
            <a:endParaRPr lang="en-US" sz="1200" dirty="0">
              <a:solidFill>
                <a:schemeClr val="dk1"/>
              </a:solidFill>
            </a:endParaRPr>
          </a:p>
        </p:txBody>
      </p:sp>
    </p:spTree>
    <p:extLst>
      <p:ext uri="{BB962C8B-B14F-4D97-AF65-F5344CB8AC3E}">
        <p14:creationId xmlns:p14="http://schemas.microsoft.com/office/powerpoint/2010/main" val="2225406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30</a:t>
            </a:fld>
            <a:endParaRPr lang="en-US" sz="1200" dirty="0">
              <a:solidFill>
                <a:schemeClr val="dk1"/>
              </a:solidFill>
            </a:endParaRPr>
          </a:p>
        </p:txBody>
      </p:sp>
    </p:spTree>
    <p:extLst>
      <p:ext uri="{BB962C8B-B14F-4D97-AF65-F5344CB8AC3E}">
        <p14:creationId xmlns:p14="http://schemas.microsoft.com/office/powerpoint/2010/main" val="2463556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31</a:t>
            </a:fld>
            <a:endParaRPr lang="en-US" sz="1200" dirty="0">
              <a:solidFill>
                <a:schemeClr val="dk1"/>
              </a:solidFill>
            </a:endParaRPr>
          </a:p>
        </p:txBody>
      </p:sp>
    </p:spTree>
    <p:extLst>
      <p:ext uri="{BB962C8B-B14F-4D97-AF65-F5344CB8AC3E}">
        <p14:creationId xmlns:p14="http://schemas.microsoft.com/office/powerpoint/2010/main" val="23817145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32</a:t>
            </a:fld>
            <a:endParaRPr lang="en-US" sz="1200" dirty="0">
              <a:solidFill>
                <a:schemeClr val="dk1"/>
              </a:solidFill>
            </a:endParaRPr>
          </a:p>
        </p:txBody>
      </p:sp>
    </p:spTree>
    <p:extLst>
      <p:ext uri="{BB962C8B-B14F-4D97-AF65-F5344CB8AC3E}">
        <p14:creationId xmlns:p14="http://schemas.microsoft.com/office/powerpoint/2010/main" val="17414814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33</a:t>
            </a:fld>
            <a:endParaRPr lang="en-US" sz="1200" dirty="0">
              <a:solidFill>
                <a:schemeClr val="dk1"/>
              </a:solidFill>
            </a:endParaRPr>
          </a:p>
        </p:txBody>
      </p:sp>
    </p:spTree>
    <p:extLst>
      <p:ext uri="{BB962C8B-B14F-4D97-AF65-F5344CB8AC3E}">
        <p14:creationId xmlns:p14="http://schemas.microsoft.com/office/powerpoint/2010/main" val="27675700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34</a:t>
            </a:fld>
            <a:endParaRPr lang="en-US" sz="1200" dirty="0">
              <a:solidFill>
                <a:schemeClr val="dk1"/>
              </a:solidFill>
            </a:endParaRPr>
          </a:p>
        </p:txBody>
      </p:sp>
    </p:spTree>
    <p:extLst>
      <p:ext uri="{BB962C8B-B14F-4D97-AF65-F5344CB8AC3E}">
        <p14:creationId xmlns:p14="http://schemas.microsoft.com/office/powerpoint/2010/main" val="15062270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35</a:t>
            </a:fld>
            <a:endParaRPr lang="en-US" sz="1200" dirty="0">
              <a:solidFill>
                <a:schemeClr val="dk1"/>
              </a:solidFill>
            </a:endParaRPr>
          </a:p>
        </p:txBody>
      </p:sp>
    </p:spTree>
    <p:extLst>
      <p:ext uri="{BB962C8B-B14F-4D97-AF65-F5344CB8AC3E}">
        <p14:creationId xmlns:p14="http://schemas.microsoft.com/office/powerpoint/2010/main" val="909174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36</a:t>
            </a:fld>
            <a:endParaRPr lang="en-US" sz="1200" dirty="0"/>
          </a:p>
        </p:txBody>
      </p:sp>
    </p:spTree>
    <p:extLst>
      <p:ext uri="{BB962C8B-B14F-4D97-AF65-F5344CB8AC3E}">
        <p14:creationId xmlns:p14="http://schemas.microsoft.com/office/powerpoint/2010/main" val="4162336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a:t>
            </a:fld>
            <a:endParaRPr lang="en-US" sz="1200" dirty="0">
              <a:solidFill>
                <a:schemeClr val="dk1"/>
              </a:solidFill>
            </a:endParaRPr>
          </a:p>
        </p:txBody>
      </p:sp>
    </p:spTree>
    <p:extLst>
      <p:ext uri="{BB962C8B-B14F-4D97-AF65-F5344CB8AC3E}">
        <p14:creationId xmlns:p14="http://schemas.microsoft.com/office/powerpoint/2010/main" val="3630798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37</a:t>
            </a:fld>
            <a:endParaRPr lang="en-US" sz="1200" dirty="0">
              <a:solidFill>
                <a:schemeClr val="dk1"/>
              </a:solidFill>
            </a:endParaRPr>
          </a:p>
        </p:txBody>
      </p:sp>
    </p:spTree>
    <p:extLst>
      <p:ext uri="{BB962C8B-B14F-4D97-AF65-F5344CB8AC3E}">
        <p14:creationId xmlns:p14="http://schemas.microsoft.com/office/powerpoint/2010/main" val="799265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38</a:t>
            </a:fld>
            <a:endParaRPr lang="en-US" sz="1200" dirty="0"/>
          </a:p>
        </p:txBody>
      </p:sp>
    </p:spTree>
    <p:extLst>
      <p:ext uri="{BB962C8B-B14F-4D97-AF65-F5344CB8AC3E}">
        <p14:creationId xmlns:p14="http://schemas.microsoft.com/office/powerpoint/2010/main" val="41501502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39</a:t>
            </a:fld>
            <a:endParaRPr lang="en-US" sz="1200" dirty="0"/>
          </a:p>
        </p:txBody>
      </p:sp>
    </p:spTree>
    <p:extLst>
      <p:ext uri="{BB962C8B-B14F-4D97-AF65-F5344CB8AC3E}">
        <p14:creationId xmlns:p14="http://schemas.microsoft.com/office/powerpoint/2010/main" val="921738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40</a:t>
            </a:fld>
            <a:endParaRPr lang="en-US" sz="1200" dirty="0"/>
          </a:p>
        </p:txBody>
      </p:sp>
    </p:spTree>
    <p:extLst>
      <p:ext uri="{BB962C8B-B14F-4D97-AF65-F5344CB8AC3E}">
        <p14:creationId xmlns:p14="http://schemas.microsoft.com/office/powerpoint/2010/main" val="42313949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41</a:t>
            </a:fld>
            <a:endParaRPr lang="en-US" sz="1200" dirty="0">
              <a:solidFill>
                <a:schemeClr val="dk1"/>
              </a:solidFill>
            </a:endParaRPr>
          </a:p>
        </p:txBody>
      </p:sp>
    </p:spTree>
    <p:extLst>
      <p:ext uri="{BB962C8B-B14F-4D97-AF65-F5344CB8AC3E}">
        <p14:creationId xmlns:p14="http://schemas.microsoft.com/office/powerpoint/2010/main" val="272071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42</a:t>
            </a:fld>
            <a:endParaRPr lang="en-US" sz="1200" dirty="0">
              <a:solidFill>
                <a:schemeClr val="dk1"/>
              </a:solidFill>
            </a:endParaRPr>
          </a:p>
        </p:txBody>
      </p:sp>
    </p:spTree>
    <p:extLst>
      <p:ext uri="{BB962C8B-B14F-4D97-AF65-F5344CB8AC3E}">
        <p14:creationId xmlns:p14="http://schemas.microsoft.com/office/powerpoint/2010/main" val="4180722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43</a:t>
            </a:fld>
            <a:endParaRPr lang="en-US" sz="1200" dirty="0">
              <a:solidFill>
                <a:schemeClr val="dk1"/>
              </a:solidFill>
            </a:endParaRPr>
          </a:p>
        </p:txBody>
      </p:sp>
    </p:spTree>
    <p:extLst>
      <p:ext uri="{BB962C8B-B14F-4D97-AF65-F5344CB8AC3E}">
        <p14:creationId xmlns:p14="http://schemas.microsoft.com/office/powerpoint/2010/main" val="22271143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44</a:t>
            </a:fld>
            <a:endParaRPr lang="en-US" sz="1200" dirty="0">
              <a:solidFill>
                <a:schemeClr val="dk1"/>
              </a:solidFill>
            </a:endParaRPr>
          </a:p>
        </p:txBody>
      </p:sp>
    </p:spTree>
    <p:extLst>
      <p:ext uri="{BB962C8B-B14F-4D97-AF65-F5344CB8AC3E}">
        <p14:creationId xmlns:p14="http://schemas.microsoft.com/office/powerpoint/2010/main" val="19867297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45</a:t>
            </a:fld>
            <a:endParaRPr lang="en-US" sz="1200" dirty="0">
              <a:solidFill>
                <a:schemeClr val="dk1"/>
              </a:solidFill>
            </a:endParaRPr>
          </a:p>
        </p:txBody>
      </p:sp>
    </p:spTree>
    <p:extLst>
      <p:ext uri="{BB962C8B-B14F-4D97-AF65-F5344CB8AC3E}">
        <p14:creationId xmlns:p14="http://schemas.microsoft.com/office/powerpoint/2010/main" val="1723377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46</a:t>
            </a:fld>
            <a:endParaRPr lang="en-US" sz="1200" dirty="0">
              <a:solidFill>
                <a:schemeClr val="dk1"/>
              </a:solidFill>
            </a:endParaRPr>
          </a:p>
        </p:txBody>
      </p:sp>
    </p:spTree>
    <p:extLst>
      <p:ext uri="{BB962C8B-B14F-4D97-AF65-F5344CB8AC3E}">
        <p14:creationId xmlns:p14="http://schemas.microsoft.com/office/powerpoint/2010/main" val="21803045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lgn="r">
              <a:buSzPct val="25000"/>
            </a:pPr>
            <a:fld id="{00000000-1234-1234-1234-123412341234}" type="slidenum">
              <a:rPr lang="en-US" sz="1200" smtClean="0">
                <a:solidFill>
                  <a:schemeClr val="dk1"/>
                </a:solidFill>
              </a:rPr>
              <a:pPr algn="r">
                <a:buSzPct val="25000"/>
              </a:pPr>
              <a:t>3</a:t>
            </a:fld>
            <a:endParaRPr lang="en-US" sz="1200" dirty="0">
              <a:solidFill>
                <a:schemeClr val="dk1"/>
              </a:solidFill>
            </a:endParaRPr>
          </a:p>
        </p:txBody>
      </p:sp>
    </p:spTree>
    <p:extLst>
      <p:ext uri="{BB962C8B-B14F-4D97-AF65-F5344CB8AC3E}">
        <p14:creationId xmlns:p14="http://schemas.microsoft.com/office/powerpoint/2010/main" val="25422894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47</a:t>
            </a:fld>
            <a:endParaRPr lang="en-US" sz="1200" dirty="0">
              <a:solidFill>
                <a:schemeClr val="dk1"/>
              </a:solidFill>
            </a:endParaRPr>
          </a:p>
        </p:txBody>
      </p:sp>
    </p:spTree>
    <p:extLst>
      <p:ext uri="{BB962C8B-B14F-4D97-AF65-F5344CB8AC3E}">
        <p14:creationId xmlns:p14="http://schemas.microsoft.com/office/powerpoint/2010/main" val="31743104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48</a:t>
            </a:fld>
            <a:endParaRPr lang="en-US" sz="1200" dirty="0">
              <a:solidFill>
                <a:schemeClr val="dk1"/>
              </a:solidFill>
            </a:endParaRPr>
          </a:p>
        </p:txBody>
      </p:sp>
    </p:spTree>
    <p:extLst>
      <p:ext uri="{BB962C8B-B14F-4D97-AF65-F5344CB8AC3E}">
        <p14:creationId xmlns:p14="http://schemas.microsoft.com/office/powerpoint/2010/main" val="23348883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49</a:t>
            </a:fld>
            <a:endParaRPr lang="en-US" sz="1200" dirty="0"/>
          </a:p>
        </p:txBody>
      </p:sp>
    </p:spTree>
    <p:extLst>
      <p:ext uri="{BB962C8B-B14F-4D97-AF65-F5344CB8AC3E}">
        <p14:creationId xmlns:p14="http://schemas.microsoft.com/office/powerpoint/2010/main" val="5065355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50</a:t>
            </a:fld>
            <a:endParaRPr lang="en-US" sz="1200" dirty="0">
              <a:solidFill>
                <a:schemeClr val="dk1"/>
              </a:solidFill>
            </a:endParaRPr>
          </a:p>
        </p:txBody>
      </p:sp>
    </p:spTree>
    <p:extLst>
      <p:ext uri="{BB962C8B-B14F-4D97-AF65-F5344CB8AC3E}">
        <p14:creationId xmlns:p14="http://schemas.microsoft.com/office/powerpoint/2010/main" val="10937014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51</a:t>
            </a:fld>
            <a:endParaRPr lang="en-US" sz="1200" dirty="0">
              <a:solidFill>
                <a:schemeClr val="dk1"/>
              </a:solidFill>
            </a:endParaRPr>
          </a:p>
        </p:txBody>
      </p:sp>
    </p:spTree>
    <p:extLst>
      <p:ext uri="{BB962C8B-B14F-4D97-AF65-F5344CB8AC3E}">
        <p14:creationId xmlns:p14="http://schemas.microsoft.com/office/powerpoint/2010/main" val="3667722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52</a:t>
            </a:fld>
            <a:endParaRPr lang="en-US" sz="1200" dirty="0">
              <a:solidFill>
                <a:schemeClr val="dk1"/>
              </a:solidFill>
            </a:endParaRPr>
          </a:p>
        </p:txBody>
      </p:sp>
    </p:spTree>
    <p:extLst>
      <p:ext uri="{BB962C8B-B14F-4D97-AF65-F5344CB8AC3E}">
        <p14:creationId xmlns:p14="http://schemas.microsoft.com/office/powerpoint/2010/main" val="27164579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53</a:t>
            </a:fld>
            <a:endParaRPr lang="en-US" sz="1200" dirty="0">
              <a:solidFill>
                <a:schemeClr val="dk1"/>
              </a:solidFill>
            </a:endParaRPr>
          </a:p>
        </p:txBody>
      </p:sp>
    </p:spTree>
    <p:extLst>
      <p:ext uri="{BB962C8B-B14F-4D97-AF65-F5344CB8AC3E}">
        <p14:creationId xmlns:p14="http://schemas.microsoft.com/office/powerpoint/2010/main" val="2062753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54</a:t>
            </a:fld>
            <a:endParaRPr lang="en-US" sz="1200" dirty="0">
              <a:solidFill>
                <a:schemeClr val="dk1"/>
              </a:solidFill>
            </a:endParaRPr>
          </a:p>
        </p:txBody>
      </p:sp>
    </p:spTree>
    <p:extLst>
      <p:ext uri="{BB962C8B-B14F-4D97-AF65-F5344CB8AC3E}">
        <p14:creationId xmlns:p14="http://schemas.microsoft.com/office/powerpoint/2010/main" val="16839430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55</a:t>
            </a:fld>
            <a:endParaRPr lang="en-US" sz="1200" dirty="0">
              <a:solidFill>
                <a:schemeClr val="dk1"/>
              </a:solidFill>
            </a:endParaRPr>
          </a:p>
        </p:txBody>
      </p:sp>
    </p:spTree>
    <p:extLst>
      <p:ext uri="{BB962C8B-B14F-4D97-AF65-F5344CB8AC3E}">
        <p14:creationId xmlns:p14="http://schemas.microsoft.com/office/powerpoint/2010/main" val="25000930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56</a:t>
            </a:fld>
            <a:endParaRPr lang="en-US" sz="1200" dirty="0">
              <a:solidFill>
                <a:schemeClr val="dk1"/>
              </a:solidFill>
            </a:endParaRPr>
          </a:p>
        </p:txBody>
      </p:sp>
    </p:spTree>
    <p:extLst>
      <p:ext uri="{BB962C8B-B14F-4D97-AF65-F5344CB8AC3E}">
        <p14:creationId xmlns:p14="http://schemas.microsoft.com/office/powerpoint/2010/main" val="3629928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a:t>
            </a:fld>
            <a:endParaRPr lang="en-US" sz="1200" dirty="0">
              <a:solidFill>
                <a:schemeClr val="dk1"/>
              </a:solidFill>
            </a:endParaRPr>
          </a:p>
        </p:txBody>
      </p:sp>
    </p:spTree>
    <p:extLst>
      <p:ext uri="{BB962C8B-B14F-4D97-AF65-F5344CB8AC3E}">
        <p14:creationId xmlns:p14="http://schemas.microsoft.com/office/powerpoint/2010/main" val="36984159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57</a:t>
            </a:fld>
            <a:endParaRPr lang="en-US" sz="1200" dirty="0"/>
          </a:p>
        </p:txBody>
      </p:sp>
    </p:spTree>
    <p:extLst>
      <p:ext uri="{BB962C8B-B14F-4D97-AF65-F5344CB8AC3E}">
        <p14:creationId xmlns:p14="http://schemas.microsoft.com/office/powerpoint/2010/main" val="11141181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58</a:t>
            </a:fld>
            <a:endParaRPr lang="en-US" sz="1200" dirty="0"/>
          </a:p>
        </p:txBody>
      </p:sp>
    </p:spTree>
    <p:extLst>
      <p:ext uri="{BB962C8B-B14F-4D97-AF65-F5344CB8AC3E}">
        <p14:creationId xmlns:p14="http://schemas.microsoft.com/office/powerpoint/2010/main" val="35189310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59</a:t>
            </a:fld>
            <a:endParaRPr lang="en-US" sz="1200" dirty="0"/>
          </a:p>
        </p:txBody>
      </p:sp>
    </p:spTree>
    <p:extLst>
      <p:ext uri="{BB962C8B-B14F-4D97-AF65-F5344CB8AC3E}">
        <p14:creationId xmlns:p14="http://schemas.microsoft.com/office/powerpoint/2010/main" val="39998726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60</a:t>
            </a:fld>
            <a:endParaRPr lang="en-US" sz="1200" dirty="0"/>
          </a:p>
        </p:txBody>
      </p:sp>
    </p:spTree>
    <p:extLst>
      <p:ext uri="{BB962C8B-B14F-4D97-AF65-F5344CB8AC3E}">
        <p14:creationId xmlns:p14="http://schemas.microsoft.com/office/powerpoint/2010/main" val="42533170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61</a:t>
            </a:fld>
            <a:endParaRPr lang="en-US" sz="1200" dirty="0"/>
          </a:p>
        </p:txBody>
      </p:sp>
    </p:spTree>
    <p:extLst>
      <p:ext uri="{BB962C8B-B14F-4D97-AF65-F5344CB8AC3E}">
        <p14:creationId xmlns:p14="http://schemas.microsoft.com/office/powerpoint/2010/main" val="4529082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62</a:t>
            </a:fld>
            <a:endParaRPr lang="en-US" sz="1200" dirty="0"/>
          </a:p>
        </p:txBody>
      </p:sp>
    </p:spTree>
    <p:extLst>
      <p:ext uri="{BB962C8B-B14F-4D97-AF65-F5344CB8AC3E}">
        <p14:creationId xmlns:p14="http://schemas.microsoft.com/office/powerpoint/2010/main" val="524170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66</a:t>
            </a:fld>
            <a:endParaRPr lang="en-US" sz="1200" dirty="0"/>
          </a:p>
        </p:txBody>
      </p:sp>
    </p:spTree>
    <p:extLst>
      <p:ext uri="{BB962C8B-B14F-4D97-AF65-F5344CB8AC3E}">
        <p14:creationId xmlns:p14="http://schemas.microsoft.com/office/powerpoint/2010/main" val="15721300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75</a:t>
            </a:fld>
            <a:endParaRPr lang="en-US" sz="1200" dirty="0"/>
          </a:p>
        </p:txBody>
      </p:sp>
    </p:spTree>
    <p:extLst>
      <p:ext uri="{BB962C8B-B14F-4D97-AF65-F5344CB8AC3E}">
        <p14:creationId xmlns:p14="http://schemas.microsoft.com/office/powerpoint/2010/main" val="31351194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76</a:t>
            </a:fld>
            <a:endParaRPr lang="en-US" sz="1200" dirty="0"/>
          </a:p>
        </p:txBody>
      </p:sp>
    </p:spTree>
    <p:extLst>
      <p:ext uri="{BB962C8B-B14F-4D97-AF65-F5344CB8AC3E}">
        <p14:creationId xmlns:p14="http://schemas.microsoft.com/office/powerpoint/2010/main" val="37450804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77</a:t>
            </a:fld>
            <a:endParaRPr lang="en-US" sz="1200" dirty="0"/>
          </a:p>
        </p:txBody>
      </p:sp>
    </p:spTree>
    <p:extLst>
      <p:ext uri="{BB962C8B-B14F-4D97-AF65-F5344CB8AC3E}">
        <p14:creationId xmlns:p14="http://schemas.microsoft.com/office/powerpoint/2010/main" val="3914548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a:t>
            </a:fld>
            <a:endParaRPr lang="en-US" sz="1200" dirty="0">
              <a:solidFill>
                <a:schemeClr val="dk1"/>
              </a:solidFill>
            </a:endParaRPr>
          </a:p>
        </p:txBody>
      </p:sp>
    </p:spTree>
    <p:extLst>
      <p:ext uri="{BB962C8B-B14F-4D97-AF65-F5344CB8AC3E}">
        <p14:creationId xmlns:p14="http://schemas.microsoft.com/office/powerpoint/2010/main" val="270062333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82</a:t>
            </a:fld>
            <a:endParaRPr lang="en-US" sz="1200" dirty="0"/>
          </a:p>
        </p:txBody>
      </p:sp>
    </p:spTree>
    <p:extLst>
      <p:ext uri="{BB962C8B-B14F-4D97-AF65-F5344CB8AC3E}">
        <p14:creationId xmlns:p14="http://schemas.microsoft.com/office/powerpoint/2010/main" val="37938186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85</a:t>
            </a:fld>
            <a:endParaRPr lang="en-US" sz="1200" dirty="0"/>
          </a:p>
        </p:txBody>
      </p:sp>
    </p:spTree>
    <p:extLst>
      <p:ext uri="{BB962C8B-B14F-4D97-AF65-F5344CB8AC3E}">
        <p14:creationId xmlns:p14="http://schemas.microsoft.com/office/powerpoint/2010/main" val="1271742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88</a:t>
            </a:fld>
            <a:endParaRPr lang="en-US" sz="1200" dirty="0"/>
          </a:p>
        </p:txBody>
      </p:sp>
    </p:spTree>
    <p:extLst>
      <p:ext uri="{BB962C8B-B14F-4D97-AF65-F5344CB8AC3E}">
        <p14:creationId xmlns:p14="http://schemas.microsoft.com/office/powerpoint/2010/main" val="20542458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89</a:t>
            </a:fld>
            <a:endParaRPr lang="en-US" sz="1200" dirty="0"/>
          </a:p>
        </p:txBody>
      </p:sp>
    </p:spTree>
    <p:extLst>
      <p:ext uri="{BB962C8B-B14F-4D97-AF65-F5344CB8AC3E}">
        <p14:creationId xmlns:p14="http://schemas.microsoft.com/office/powerpoint/2010/main" val="37469295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93</a:t>
            </a:fld>
            <a:endParaRPr lang="en-US" sz="1200" dirty="0"/>
          </a:p>
        </p:txBody>
      </p:sp>
    </p:spTree>
    <p:extLst>
      <p:ext uri="{BB962C8B-B14F-4D97-AF65-F5344CB8AC3E}">
        <p14:creationId xmlns:p14="http://schemas.microsoft.com/office/powerpoint/2010/main" val="24588375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96</a:t>
            </a:fld>
            <a:endParaRPr lang="en-US" sz="1200" dirty="0"/>
          </a:p>
        </p:txBody>
      </p:sp>
    </p:spTree>
    <p:extLst>
      <p:ext uri="{BB962C8B-B14F-4D97-AF65-F5344CB8AC3E}">
        <p14:creationId xmlns:p14="http://schemas.microsoft.com/office/powerpoint/2010/main" val="23077930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97</a:t>
            </a:fld>
            <a:endParaRPr lang="en-US" sz="1200" dirty="0"/>
          </a:p>
        </p:txBody>
      </p:sp>
    </p:spTree>
    <p:extLst>
      <p:ext uri="{BB962C8B-B14F-4D97-AF65-F5344CB8AC3E}">
        <p14:creationId xmlns:p14="http://schemas.microsoft.com/office/powerpoint/2010/main" val="5445718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98</a:t>
            </a:fld>
            <a:endParaRPr lang="en-US" sz="1200" dirty="0"/>
          </a:p>
        </p:txBody>
      </p:sp>
    </p:spTree>
    <p:extLst>
      <p:ext uri="{BB962C8B-B14F-4D97-AF65-F5344CB8AC3E}">
        <p14:creationId xmlns:p14="http://schemas.microsoft.com/office/powerpoint/2010/main" val="286191564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710248" y="4459526"/>
            <a:ext cx="5681980" cy="4224814"/>
          </a:xfrm>
          <a:prstGeom prst="rect">
            <a:avLst/>
          </a:prstGeom>
        </p:spPr>
        <p:txBody>
          <a:bodyPr lIns="94213" tIns="94213" rIns="94213" bIns="94213" anchor="t" anchorCtr="0">
            <a:noAutofit/>
          </a:bodyPr>
          <a:lstStyle/>
          <a:p>
            <a:endParaRPr dirty="0"/>
          </a:p>
        </p:txBody>
      </p:sp>
      <p:sp>
        <p:nvSpPr>
          <p:cNvPr id="383" name="Shape 383"/>
          <p:cNvSpPr txBox="1">
            <a:spLocks noGrp="1"/>
          </p:cNvSpPr>
          <p:nvPr>
            <p:ph type="sldNum" idx="12"/>
          </p:nvPr>
        </p:nvSpPr>
        <p:spPr>
          <a:xfrm>
            <a:off x="4023091" y="8917422"/>
            <a:ext cx="3077739" cy="469424"/>
          </a:xfrm>
          <a:prstGeom prst="rect">
            <a:avLst/>
          </a:prstGeom>
        </p:spPr>
        <p:txBody>
          <a:bodyPr lIns="94213" tIns="47094" rIns="94213" bIns="47094" anchor="b" anchorCtr="0">
            <a:noAutofit/>
          </a:bodyPr>
          <a:lstStyle/>
          <a:p>
            <a:pPr>
              <a:buClr>
                <a:srgbClr val="000000"/>
              </a:buClr>
              <a:buSzPct val="25000"/>
            </a:pPr>
            <a:fld id="{00000000-1234-1234-1234-123412341234}" type="slidenum">
              <a:rPr lang="en-US"/>
              <a:pPr>
                <a:buClr>
                  <a:srgbClr val="000000"/>
                </a:buClr>
                <a:buSzPct val="25000"/>
              </a:pPr>
              <a:t>99</a:t>
            </a:fld>
            <a:endParaRPr lang="en-US" dirty="0"/>
          </a:p>
        </p:txBody>
      </p:sp>
    </p:spTree>
    <p:extLst>
      <p:ext uri="{BB962C8B-B14F-4D97-AF65-F5344CB8AC3E}">
        <p14:creationId xmlns:p14="http://schemas.microsoft.com/office/powerpoint/2010/main" val="2236350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9</a:t>
            </a:fld>
            <a:endParaRPr lang="en-US" sz="1200" dirty="0">
              <a:solidFill>
                <a:schemeClr val="dk1"/>
              </a:solidFill>
            </a:endParaRPr>
          </a:p>
        </p:txBody>
      </p:sp>
    </p:spTree>
    <p:extLst>
      <p:ext uri="{BB962C8B-B14F-4D97-AF65-F5344CB8AC3E}">
        <p14:creationId xmlns:p14="http://schemas.microsoft.com/office/powerpoint/2010/main" val="2494182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11</a:t>
            </a:fld>
            <a:endParaRPr lang="en-US" sz="1200" dirty="0">
              <a:solidFill>
                <a:schemeClr val="dk1"/>
              </a:solidFill>
            </a:endParaRPr>
          </a:p>
        </p:txBody>
      </p:sp>
    </p:spTree>
    <p:extLst>
      <p:ext uri="{BB962C8B-B14F-4D97-AF65-F5344CB8AC3E}">
        <p14:creationId xmlns:p14="http://schemas.microsoft.com/office/powerpoint/2010/main" val="1727895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12</a:t>
            </a:fld>
            <a:endParaRPr lang="en-US" sz="1200" dirty="0">
              <a:solidFill>
                <a:schemeClr val="dk1"/>
              </a:solidFill>
            </a:endParaRPr>
          </a:p>
        </p:txBody>
      </p:sp>
    </p:spTree>
    <p:extLst>
      <p:ext uri="{BB962C8B-B14F-4D97-AF65-F5344CB8AC3E}">
        <p14:creationId xmlns:p14="http://schemas.microsoft.com/office/powerpoint/2010/main" val="2070427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lgn="r">
              <a:buSzPct val="25000"/>
            </a:pPr>
            <a:fld id="{00000000-1234-1234-1234-123412341234}" type="slidenum">
              <a:rPr lang="en-US" sz="1200" smtClean="0">
                <a:solidFill>
                  <a:schemeClr val="dk1"/>
                </a:solidFill>
              </a:rPr>
              <a:pPr algn="r">
                <a:buSzPct val="25000"/>
              </a:pPr>
              <a:t>16</a:t>
            </a:fld>
            <a:endParaRPr lang="en-US" sz="1200" dirty="0">
              <a:solidFill>
                <a:schemeClr val="dk1"/>
              </a:solidFill>
            </a:endParaRPr>
          </a:p>
        </p:txBody>
      </p:sp>
    </p:spTree>
    <p:extLst>
      <p:ext uri="{BB962C8B-B14F-4D97-AF65-F5344CB8AC3E}">
        <p14:creationId xmlns:p14="http://schemas.microsoft.com/office/powerpoint/2010/main" val="2022021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361505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202789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648721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lang="en-US" dirty="0"/>
          </a:p>
          <a:p>
            <a:pPr lvl="1"/>
            <a:endParaRPr lang="en-US" dirty="0"/>
          </a:p>
          <a:p>
            <a:pPr lvl="2"/>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14600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0321E090-1CF7-424F-AB1C-A74C4C5178D1}"/>
              </a:ext>
            </a:extLst>
          </p:cNvPr>
          <p:cNvSpPr>
            <a:spLocks noGrp="1"/>
          </p:cNvSpPr>
          <p:nvPr>
            <p:ph type="pic" sz="quarter" idx="13"/>
          </p:nvPr>
        </p:nvSpPr>
        <p:spPr>
          <a:xfrm>
            <a:off x="457200" y="1600200"/>
            <a:ext cx="4360863" cy="4565650"/>
          </a:xfrm>
        </p:spPr>
        <p:txBody>
          <a:bodyPr/>
          <a:lstStyle/>
          <a:p>
            <a:endParaRPr lang="en-US"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dirty="0"/>
          </a:p>
        </p:txBody>
      </p:sp>
      <p:sp>
        <p:nvSpPr>
          <p:cNvPr id="11" name="Text Placeholder 10">
            <a:extLst>
              <a:ext uri="{FF2B5EF4-FFF2-40B4-BE49-F238E27FC236}">
                <a16:creationId xmlns:a16="http://schemas.microsoft.com/office/drawing/2014/main" id="{F059F1CC-D06F-4B10-B166-6D6F2C786A37}"/>
              </a:ext>
            </a:extLst>
          </p:cNvPr>
          <p:cNvSpPr>
            <a:spLocks noGrp="1"/>
          </p:cNvSpPr>
          <p:nvPr>
            <p:ph type="body" sz="quarter" idx="15" hasCustomPrompt="1"/>
          </p:nvPr>
        </p:nvSpPr>
        <p:spPr>
          <a:xfrm>
            <a:off x="5192713" y="5399088"/>
            <a:ext cx="3592512" cy="490537"/>
          </a:xfrm>
        </p:spPr>
        <p:txBody>
          <a:bodyPr/>
          <a:lstStyle>
            <a:lvl1pPr marL="101600" indent="0">
              <a:buNone/>
              <a:defRPr sz="1200"/>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660428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2020, 2011, 2003 Pearson Education, Inc. All Rights Reserved</a:t>
            </a: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76" r:id="rId1"/>
    <p:sldLayoutId id="2147483675" r:id="rId2"/>
    <p:sldLayoutId id="2147483650" r:id="rId3"/>
    <p:sldLayoutId id="2147483651" r:id="rId4"/>
    <p:sldLayoutId id="2147483671" r:id="rId5"/>
    <p:sldLayoutId id="2147483673" r:id="rId6"/>
    <p:sldLayoutId id="2147483654" r:id="rId7"/>
    <p:sldLayoutId id="2147483655" r:id="rId8"/>
    <p:sldLayoutId id="2147483656" r:id="rId9"/>
    <p:sldLayoutId id="2147483670" r:id="rId10"/>
    <p:sldLayoutId id="2147483669"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image" Target="../media/image60.jpg"/><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62.jpg"/><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2" Type="http://schemas.openxmlformats.org/officeDocument/2006/relationships/image" Target="../media/image63.jpg"/><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64.jpg"/><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66.jpg"/><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2" Type="http://schemas.openxmlformats.org/officeDocument/2006/relationships/image" Target="../media/image68.jpg"/><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69.jpg"/><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2" Type="http://schemas.openxmlformats.org/officeDocument/2006/relationships/image" Target="../media/image70.jpg"/><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8.xml"/><Relationship Id="rId1" Type="http://schemas.openxmlformats.org/officeDocument/2006/relationships/slideLayout" Target="../slideLayouts/slideLayout3.xml"/><Relationship Id="rId4" Type="http://schemas.openxmlformats.org/officeDocument/2006/relationships/image" Target="../media/image7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87E256-A566-4CB4-B641-73EBACC55A95}"/>
              </a:ext>
            </a:extLst>
          </p:cNvPr>
          <p:cNvSpPr>
            <a:spLocks noGrp="1"/>
          </p:cNvSpPr>
          <p:nvPr>
            <p:ph type="body" idx="2"/>
          </p:nvPr>
        </p:nvSpPr>
        <p:spPr>
          <a:xfrm>
            <a:off x="5709685" y="1600200"/>
            <a:ext cx="3657600" cy="1600198"/>
          </a:xfrm>
        </p:spPr>
        <p:txBody>
          <a:bodyPr/>
          <a:lstStyle/>
          <a:p>
            <a:pPr>
              <a:buNone/>
            </a:pPr>
            <a:r>
              <a:rPr lang="en-US" sz="3200" dirty="0"/>
              <a:t>Chapter 5</a:t>
            </a:r>
            <a:endParaRPr lang="en-US" sz="2400" dirty="0"/>
          </a:p>
        </p:txBody>
      </p:sp>
      <p:sp>
        <p:nvSpPr>
          <p:cNvPr id="6" name="Text Placeholder 5">
            <a:extLst>
              <a:ext uri="{FF2B5EF4-FFF2-40B4-BE49-F238E27FC236}">
                <a16:creationId xmlns:a16="http://schemas.microsoft.com/office/drawing/2014/main" id="{D3C8E927-6A88-4110-B036-45D6D3C38241}"/>
              </a:ext>
            </a:extLst>
          </p:cNvPr>
          <p:cNvSpPr>
            <a:spLocks noGrp="1"/>
          </p:cNvSpPr>
          <p:nvPr>
            <p:ph type="body" idx="3"/>
          </p:nvPr>
        </p:nvSpPr>
        <p:spPr>
          <a:xfrm>
            <a:off x="5709685" y="3200400"/>
            <a:ext cx="3657600" cy="2925763"/>
          </a:xfrm>
        </p:spPr>
        <p:txBody>
          <a:bodyPr/>
          <a:lstStyle/>
          <a:p>
            <a:r>
              <a:rPr lang="en-US" sz="2000" dirty="0"/>
              <a:t>The Network Layer</a:t>
            </a:r>
            <a:endParaRPr lang="en-US" dirty="0"/>
          </a:p>
        </p:txBody>
      </p:sp>
      <p:pic>
        <p:nvPicPr>
          <p:cNvPr id="20" name="Picture 19">
            <a:extLst>
              <a:ext uri="{FF2B5EF4-FFF2-40B4-BE49-F238E27FC236}">
                <a16:creationId xmlns:a16="http://schemas.microsoft.com/office/drawing/2014/main" id="{8A706E50-B04C-754E-9359-F6A80FA70B59}"/>
              </a:ext>
            </a:extLst>
          </p:cNvPr>
          <p:cNvPicPr>
            <a:picLocks noChangeAspect="1"/>
          </p:cNvPicPr>
          <p:nvPr/>
        </p:nvPicPr>
        <p:blipFill>
          <a:blip r:embed="rId3"/>
          <a:stretch>
            <a:fillRect/>
          </a:stretch>
        </p:blipFill>
        <p:spPr>
          <a:xfrm>
            <a:off x="0" y="0"/>
            <a:ext cx="4736805" cy="6315740"/>
          </a:xfrm>
          <a:prstGeom prst="rect">
            <a:avLst/>
          </a:prstGeom>
        </p:spPr>
      </p:pic>
    </p:spTree>
    <p:extLst>
      <p:ext uri="{BB962C8B-B14F-4D97-AF65-F5344CB8AC3E}">
        <p14:creationId xmlns:p14="http://schemas.microsoft.com/office/powerpoint/2010/main" val="910404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of Virtual-Circuit and Datagram Networks</a:t>
            </a:r>
          </a:p>
        </p:txBody>
      </p:sp>
      <p:sp>
        <p:nvSpPr>
          <p:cNvPr id="3" name="Text Placeholder 2"/>
          <p:cNvSpPr>
            <a:spLocks noGrp="1"/>
          </p:cNvSpPr>
          <p:nvPr>
            <p:ph type="body" idx="1"/>
          </p:nvPr>
        </p:nvSpPr>
        <p:spPr>
          <a:xfrm>
            <a:off x="457200" y="5652655"/>
            <a:ext cx="8229600" cy="416683"/>
          </a:xfrm>
        </p:spPr>
        <p:txBody>
          <a:bodyPr/>
          <a:lstStyle/>
          <a:p>
            <a:pPr algn="ctr"/>
            <a:r>
              <a:rPr lang="en-US" dirty="0"/>
              <a:t>Comparison of datagram and virtual-circuit networks</a:t>
            </a:r>
          </a:p>
        </p:txBody>
      </p:sp>
      <p:pic>
        <p:nvPicPr>
          <p:cNvPr id="6" name="Picture 5">
            <a:extLst>
              <a:ext uri="{FF2B5EF4-FFF2-40B4-BE49-F238E27FC236}">
                <a16:creationId xmlns:a16="http://schemas.microsoft.com/office/drawing/2014/main" id="{0D2A3229-00B3-5049-A943-A945344FDE3F}"/>
              </a:ext>
            </a:extLst>
          </p:cNvPr>
          <p:cNvPicPr>
            <a:picLocks noChangeAspect="1"/>
          </p:cNvPicPr>
          <p:nvPr/>
        </p:nvPicPr>
        <p:blipFill>
          <a:blip r:embed="rId2"/>
          <a:stretch>
            <a:fillRect/>
          </a:stretch>
        </p:blipFill>
        <p:spPr>
          <a:xfrm>
            <a:off x="322118" y="1273887"/>
            <a:ext cx="8499764" cy="5039684"/>
          </a:xfrm>
          <a:prstGeom prst="rect">
            <a:avLst/>
          </a:prstGeom>
        </p:spPr>
      </p:pic>
    </p:spTree>
    <p:extLst>
      <p:ext uri="{BB962C8B-B14F-4D97-AF65-F5344CB8AC3E}">
        <p14:creationId xmlns:p14="http://schemas.microsoft.com/office/powerpoint/2010/main" val="343684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Algorithms in a Single Network</a:t>
            </a:r>
            <a:br>
              <a:rPr lang="en-US" dirty="0"/>
            </a:br>
            <a:r>
              <a:rPr lang="en-US" dirty="0"/>
              <a:t>(1 of 3)</a:t>
            </a:r>
          </a:p>
        </p:txBody>
      </p:sp>
      <p:sp>
        <p:nvSpPr>
          <p:cNvPr id="3" name="Text Placeholder 2"/>
          <p:cNvSpPr>
            <a:spLocks noGrp="1"/>
          </p:cNvSpPr>
          <p:nvPr>
            <p:ph type="body" idx="1"/>
          </p:nvPr>
        </p:nvSpPr>
        <p:spPr/>
        <p:txBody>
          <a:bodyPr/>
          <a:lstStyle/>
          <a:p>
            <a:r>
              <a:rPr lang="en-US" dirty="0"/>
              <a:t>Optimality principle</a:t>
            </a:r>
          </a:p>
          <a:p>
            <a:r>
              <a:rPr lang="en-US" dirty="0"/>
              <a:t>Shortest path algorithm</a:t>
            </a:r>
          </a:p>
          <a:p>
            <a:r>
              <a:rPr lang="en-US" dirty="0"/>
              <a:t>Distance vector routing</a:t>
            </a:r>
          </a:p>
          <a:p>
            <a:r>
              <a:rPr lang="en-US" dirty="0"/>
              <a:t>Link state routing</a:t>
            </a:r>
            <a:br>
              <a:rPr lang="en-US" dirty="0"/>
            </a:br>
            <a:endParaRPr lang="en-US" dirty="0"/>
          </a:p>
        </p:txBody>
      </p:sp>
    </p:spTree>
    <p:extLst>
      <p:ext uri="{BB962C8B-B14F-4D97-AF65-F5344CB8AC3E}">
        <p14:creationId xmlns:p14="http://schemas.microsoft.com/office/powerpoint/2010/main" val="1494989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Algorithms in a Single Network</a:t>
            </a:r>
            <a:br>
              <a:rPr lang="en-US" dirty="0"/>
            </a:br>
            <a:r>
              <a:rPr lang="en-US" dirty="0"/>
              <a:t>(2 of 3)</a:t>
            </a:r>
          </a:p>
        </p:txBody>
      </p:sp>
      <p:sp>
        <p:nvSpPr>
          <p:cNvPr id="3" name="Text Placeholder 2"/>
          <p:cNvSpPr>
            <a:spLocks noGrp="1"/>
          </p:cNvSpPr>
          <p:nvPr>
            <p:ph type="body" idx="1"/>
          </p:nvPr>
        </p:nvSpPr>
        <p:spPr/>
        <p:txBody>
          <a:bodyPr/>
          <a:lstStyle/>
          <a:p>
            <a:r>
              <a:rPr lang="en-US" dirty="0"/>
              <a:t>Hierarchical routing within a network</a:t>
            </a:r>
          </a:p>
          <a:p>
            <a:r>
              <a:rPr lang="en-US" dirty="0"/>
              <a:t>Broadcast routing</a:t>
            </a:r>
          </a:p>
          <a:p>
            <a:r>
              <a:rPr lang="en-US" dirty="0"/>
              <a:t>Multicast routing</a:t>
            </a:r>
          </a:p>
          <a:p>
            <a:r>
              <a:rPr lang="en-US" dirty="0"/>
              <a:t>Anycast routing</a:t>
            </a:r>
            <a:br>
              <a:rPr lang="en-US" dirty="0"/>
            </a:br>
            <a:br>
              <a:rPr lang="en-US" dirty="0"/>
            </a:br>
            <a:endParaRPr lang="en-US" dirty="0"/>
          </a:p>
          <a:p>
            <a:endParaRPr lang="en-US" dirty="0"/>
          </a:p>
        </p:txBody>
      </p:sp>
    </p:spTree>
    <p:extLst>
      <p:ext uri="{BB962C8B-B14F-4D97-AF65-F5344CB8AC3E}">
        <p14:creationId xmlns:p14="http://schemas.microsoft.com/office/powerpoint/2010/main" val="4438240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Routing Algorithms in a Single Network</a:t>
            </a:r>
            <a:br>
              <a:rPr lang="en-US" dirty="0"/>
            </a:br>
            <a:r>
              <a:rPr lang="en-US" dirty="0"/>
              <a:t>(3 of 3)</a:t>
            </a:r>
          </a:p>
        </p:txBody>
      </p:sp>
      <p:sp>
        <p:nvSpPr>
          <p:cNvPr id="3" name="Text Placeholder 2"/>
          <p:cNvSpPr>
            <a:spLocks noGrp="1"/>
          </p:cNvSpPr>
          <p:nvPr>
            <p:ph type="body" idx="1"/>
          </p:nvPr>
        </p:nvSpPr>
        <p:spPr>
          <a:xfrm>
            <a:off x="457200" y="5992726"/>
            <a:ext cx="8229600" cy="389070"/>
          </a:xfrm>
        </p:spPr>
        <p:txBody>
          <a:bodyPr/>
          <a:lstStyle/>
          <a:p>
            <a:pPr algn="ctr"/>
            <a:r>
              <a:rPr lang="en-US" dirty="0"/>
              <a:t>Network with a conflict between fairness and efficiency</a:t>
            </a:r>
          </a:p>
        </p:txBody>
      </p:sp>
      <p:pic>
        <p:nvPicPr>
          <p:cNvPr id="8" name="Picture Placeholder 7" descr="Short Description: &#10;An illustration shows a network with a conflict between fairness and efficiency.&#10;&#10;Long Description: &#10;The illustration shows the router X (to the left) and router X prime (to the right) connected through a transmission line. On this transmission line, three routers A, B, and C are connected to the top and three routers, A prime, B prime, and C prime are connected to the botto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789317" y="1177732"/>
            <a:ext cx="6106069" cy="2103079"/>
          </a:xfrm>
        </p:spPr>
      </p:pic>
      <p:sp>
        <p:nvSpPr>
          <p:cNvPr id="4" name="TextBox 3">
            <a:extLst>
              <a:ext uri="{FF2B5EF4-FFF2-40B4-BE49-F238E27FC236}">
                <a16:creationId xmlns:a16="http://schemas.microsoft.com/office/drawing/2014/main" id="{904AE3F1-67A8-9246-2A72-7F0204335CB9}"/>
              </a:ext>
            </a:extLst>
          </p:cNvPr>
          <p:cNvSpPr txBox="1"/>
          <p:nvPr/>
        </p:nvSpPr>
        <p:spPr>
          <a:xfrm>
            <a:off x="578214" y="3585182"/>
            <a:ext cx="8059586" cy="2523768"/>
          </a:xfrm>
          <a:prstGeom prst="rect">
            <a:avLst/>
          </a:prstGeom>
          <a:noFill/>
        </p:spPr>
        <p:txBody>
          <a:bodyPr wrap="square">
            <a:spAutoFit/>
          </a:bodyPr>
          <a:lstStyle/>
          <a:p>
            <a:pPr marL="285750" indent="-285750" algn="just">
              <a:buFont typeface="Arial" panose="020B0604020202020204" pitchFamily="34" charset="0"/>
              <a:buChar char="•"/>
            </a:pPr>
            <a:r>
              <a:rPr lang="en-US" sz="1600" dirty="0"/>
              <a:t>The </a:t>
            </a:r>
            <a:r>
              <a:rPr lang="en-US" sz="1600" b="1" dirty="0"/>
              <a:t>routing algorithm</a:t>
            </a:r>
            <a:r>
              <a:rPr lang="en-US" sz="1600" dirty="0"/>
              <a:t> is that part of the network layer software responsible for deciding which output line an incoming packet should be transmitted on.</a:t>
            </a:r>
          </a:p>
          <a:p>
            <a:pPr marL="285750" indent="-285750" algn="just">
              <a:buFont typeface="Arial" panose="020B0604020202020204" pitchFamily="34" charset="0"/>
              <a:buChar char="•"/>
            </a:pPr>
            <a:r>
              <a:rPr lang="en-US" sz="1600" dirty="0"/>
              <a:t>Properties are desirable in a routing algorithm: </a:t>
            </a:r>
            <a:r>
              <a:rPr lang="en-US" sz="1600" b="1" dirty="0"/>
              <a:t>correctness, simplicity, robustness, stability, fairness, and efficiency.</a:t>
            </a:r>
          </a:p>
          <a:p>
            <a:pPr marL="285750" indent="-285750" algn="just">
              <a:buFont typeface="Arial" panose="020B0604020202020204" pitchFamily="34" charset="0"/>
              <a:buChar char="•"/>
            </a:pPr>
            <a:r>
              <a:rPr lang="en-US" sz="1600" b="1" dirty="0"/>
              <a:t>Nonadaptive algorithms</a:t>
            </a:r>
            <a:r>
              <a:rPr lang="en-US" sz="1600" dirty="0"/>
              <a:t> do not base their routing decisions on any measurements or estimates of the current topology and traffic. Known as </a:t>
            </a:r>
            <a:r>
              <a:rPr lang="en-US" sz="1600" b="1" dirty="0"/>
              <a:t>Static</a:t>
            </a:r>
            <a:r>
              <a:rPr lang="en-US" sz="1600" dirty="0"/>
              <a:t> Routing.</a:t>
            </a:r>
          </a:p>
          <a:p>
            <a:pPr marL="285750" indent="-285750" algn="just">
              <a:buFont typeface="Arial" panose="020B0604020202020204" pitchFamily="34" charset="0"/>
              <a:buChar char="•"/>
            </a:pPr>
            <a:r>
              <a:rPr lang="en-US" sz="1600" b="1" dirty="0"/>
              <a:t>Adaptive algorithms</a:t>
            </a:r>
            <a:r>
              <a:rPr lang="en-US" sz="1600" dirty="0"/>
              <a:t>, in contrast, change their routing decisions to reflect changes in the topology, and sometimes changes in the traffic as well. Known as </a:t>
            </a:r>
            <a:r>
              <a:rPr lang="en-US" sz="1600" b="1" dirty="0"/>
              <a:t>Dynamic</a:t>
            </a:r>
            <a:r>
              <a:rPr lang="en-US" sz="1600" dirty="0"/>
              <a:t> Routing.</a:t>
            </a:r>
          </a:p>
          <a:p>
            <a:endParaRPr lang="en-US" dirty="0"/>
          </a:p>
        </p:txBody>
      </p:sp>
    </p:spTree>
    <p:extLst>
      <p:ext uri="{BB962C8B-B14F-4D97-AF65-F5344CB8AC3E}">
        <p14:creationId xmlns:p14="http://schemas.microsoft.com/office/powerpoint/2010/main" val="3226015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228601"/>
            <a:ext cx="8229600" cy="653902"/>
          </a:xfrm>
        </p:spPr>
        <p:txBody>
          <a:bodyPr/>
          <a:lstStyle/>
          <a:p>
            <a:r>
              <a:rPr lang="en-US" dirty="0"/>
              <a:t>The Optimality Principle</a:t>
            </a:r>
          </a:p>
        </p:txBody>
      </p:sp>
      <p:sp>
        <p:nvSpPr>
          <p:cNvPr id="3" name="Text Placeholder 2"/>
          <p:cNvSpPr>
            <a:spLocks noGrp="1"/>
          </p:cNvSpPr>
          <p:nvPr>
            <p:ph type="body" idx="1"/>
          </p:nvPr>
        </p:nvSpPr>
        <p:spPr>
          <a:xfrm>
            <a:off x="457200" y="6087140"/>
            <a:ext cx="8229600" cy="423450"/>
          </a:xfrm>
        </p:spPr>
        <p:txBody>
          <a:bodyPr/>
          <a:lstStyle/>
          <a:p>
            <a:pPr algn="ctr"/>
            <a:r>
              <a:rPr lang="en-US" dirty="0"/>
              <a:t>(a) A network. (b) A sink tree for router </a:t>
            </a:r>
            <a:r>
              <a:rPr lang="en-US" i="1" dirty="0"/>
              <a:t>B</a:t>
            </a:r>
            <a:r>
              <a:rPr lang="en-US" dirty="0"/>
              <a:t>.</a:t>
            </a:r>
          </a:p>
        </p:txBody>
      </p:sp>
      <p:pic>
        <p:nvPicPr>
          <p:cNvPr id="4" name="Picture Placeholder 3" descr="Short Description: &#10;A set of two illustrations shows a network and a sink tree for router B.&#10;&#10;Long Description: &#10;The illustration shows multiple interconnected routers labeled, A, B, C, D, E, F, G, H, I, J, K, L, M, N, and O. Part a labeled, a network shows router B is connected to A and C which are further connected to multiple routers.&#10;Part b labeled, a sink tree for router B shows router B is connected to A (to the left) and C (to the right). A is further connected to F and D, D is connected to G and H. F is connected to K which is further connected to L. On the other side, C is connected to I and J, J is further connected to E and N and N is further connected to M and O.&#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89496" y="949841"/>
            <a:ext cx="7165007" cy="2880178"/>
          </a:xfrm>
        </p:spPr>
      </p:pic>
      <p:sp>
        <p:nvSpPr>
          <p:cNvPr id="5" name="TextBox 4">
            <a:extLst>
              <a:ext uri="{FF2B5EF4-FFF2-40B4-BE49-F238E27FC236}">
                <a16:creationId xmlns:a16="http://schemas.microsoft.com/office/drawing/2014/main" id="{17558F6D-86BC-AFBA-6DED-F9BCA414D85E}"/>
              </a:ext>
            </a:extLst>
          </p:cNvPr>
          <p:cNvSpPr txBox="1"/>
          <p:nvPr/>
        </p:nvSpPr>
        <p:spPr>
          <a:xfrm>
            <a:off x="532296" y="3779876"/>
            <a:ext cx="8229600" cy="2585323"/>
          </a:xfrm>
          <a:prstGeom prst="rect">
            <a:avLst/>
          </a:prstGeom>
          <a:noFill/>
        </p:spPr>
        <p:txBody>
          <a:bodyPr wrap="square">
            <a:spAutoFit/>
          </a:bodyPr>
          <a:lstStyle/>
          <a:p>
            <a:pPr marL="285750" indent="-285750" algn="just">
              <a:buFont typeface="Arial" panose="020B0604020202020204" pitchFamily="34" charset="0"/>
              <a:buChar char="•"/>
            </a:pPr>
            <a:r>
              <a:rPr lang="en-US" sz="1600" dirty="0"/>
              <a:t>One can make a general statement about optimal routes without regard to network topology or traffic. This statement is known as the </a:t>
            </a:r>
            <a:r>
              <a:rPr lang="en-US" sz="1600" b="1" dirty="0"/>
              <a:t>optimality principle.</a:t>
            </a:r>
          </a:p>
          <a:p>
            <a:pPr marL="285750" indent="-285750" algn="just">
              <a:buFont typeface="Arial" panose="020B0604020202020204" pitchFamily="34" charset="0"/>
              <a:buChar char="•"/>
            </a:pPr>
            <a:r>
              <a:rPr lang="en-US" sz="1600" dirty="0"/>
              <a:t>As a direct consequence of the optimality principle, the set of optimal routes from all sources to a given destination form a tree rooted at the destination. Such a tree is called a </a:t>
            </a:r>
            <a:r>
              <a:rPr lang="en-US" sz="1600" b="1" dirty="0"/>
              <a:t>sink tree.</a:t>
            </a:r>
          </a:p>
          <a:p>
            <a:pPr marL="285750" indent="-285750" algn="just">
              <a:buFont typeface="Arial" panose="020B0604020202020204" pitchFamily="34" charset="0"/>
              <a:buChar char="•"/>
            </a:pPr>
            <a:r>
              <a:rPr lang="en-US" sz="1600" dirty="0"/>
              <a:t>Note that a sink tree is </a:t>
            </a:r>
            <a:r>
              <a:rPr lang="en-US" sz="1600" b="1" dirty="0"/>
              <a:t>not necessarily unique</a:t>
            </a:r>
            <a:r>
              <a:rPr lang="en-US" sz="1600" dirty="0"/>
              <a:t>; other trees with the same path lengths may exist. </a:t>
            </a:r>
          </a:p>
          <a:p>
            <a:pPr marL="285750" indent="-285750" algn="just">
              <a:buFont typeface="Arial" panose="020B0604020202020204" pitchFamily="34" charset="0"/>
              <a:buChar char="•"/>
            </a:pPr>
            <a:r>
              <a:rPr lang="en-US" sz="1600" dirty="0"/>
              <a:t>If we allow all of the possible paths to be chosen, the tree becomes a more general structure called a </a:t>
            </a:r>
            <a:r>
              <a:rPr lang="en-US" sz="1600" b="1" dirty="0"/>
              <a:t>DAG</a:t>
            </a:r>
            <a:r>
              <a:rPr lang="en-US" sz="1600" dirty="0"/>
              <a:t> (</a:t>
            </a:r>
            <a:r>
              <a:rPr lang="en-US" sz="1600" b="1" dirty="0"/>
              <a:t>Directed Acyclic Graph</a:t>
            </a:r>
            <a:r>
              <a:rPr lang="en-US" sz="1600" dirty="0"/>
              <a:t>).</a:t>
            </a:r>
          </a:p>
          <a:p>
            <a:pPr algn="just"/>
            <a:endParaRPr lang="en-US" sz="1800" dirty="0"/>
          </a:p>
        </p:txBody>
      </p:sp>
    </p:spTree>
    <p:extLst>
      <p:ext uri="{BB962C8B-B14F-4D97-AF65-F5344CB8AC3E}">
        <p14:creationId xmlns:p14="http://schemas.microsoft.com/office/powerpoint/2010/main" val="3161018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Shortest Path Algorithm (1 of 2)</a:t>
            </a:r>
          </a:p>
        </p:txBody>
      </p:sp>
      <p:sp>
        <p:nvSpPr>
          <p:cNvPr id="3" name="Text Placeholder 2"/>
          <p:cNvSpPr>
            <a:spLocks noGrp="1"/>
          </p:cNvSpPr>
          <p:nvPr>
            <p:ph type="body" idx="1"/>
          </p:nvPr>
        </p:nvSpPr>
        <p:spPr/>
        <p:txBody>
          <a:bodyPr/>
          <a:lstStyle/>
          <a:p>
            <a:r>
              <a:rPr lang="en-US" dirty="0"/>
              <a:t>The first six steps used in computing the shortest path from </a:t>
            </a:r>
            <a:r>
              <a:rPr lang="en-US" i="1" dirty="0"/>
              <a:t>A</a:t>
            </a:r>
            <a:r>
              <a:rPr lang="en-US" dirty="0"/>
              <a:t> to </a:t>
            </a:r>
            <a:r>
              <a:rPr lang="en-US" i="1" dirty="0"/>
              <a:t>D</a:t>
            </a:r>
            <a:r>
              <a:rPr lang="en-US" dirty="0"/>
              <a:t>. The arrows indicate the working node.</a:t>
            </a:r>
          </a:p>
        </p:txBody>
      </p:sp>
      <p:pic>
        <p:nvPicPr>
          <p:cNvPr id="4" name="Picture Placeholder 3" descr="Short Description: &#10;A diagram shows the first six steps used in computing the shortest path from A to D.&#10;&#10;Long Description: ]&#10;The diagram shows eight routers in a network connected through various communication lines. The first four routers are at the four vertices of a diamond A B E G on the left and remaining four routers are at the four vertices of another diamond C F H D such that router B is connected to router C, E is connected to F, and G is connected with H. The first part shows router A highlighted with communication lines labeled as follows. A B, 2. B E, 2. E G, 1. G A, 6. B C, 7. E F, 2. G H, 4. C F, 3. F H, 2. H D, 2. D C, 3. The second part shows routers A and B highlighted and the routers are labeled as follows. B, (2, A). G, (6, A). E, (infinity, negative). C, (infinity, negative). F, (infinity, negative). H, (infinity, negative). D, (infinity, negative). The third part shows routers A, B, and E highlighted and the routers are labeled as follows. B, (2, A). G, (6, A). E, (4, B). C, (9, B). F, (infinity, negative). H, (infinity, negative). D, (infinity, negative). The fourth part shows routers A, B, E, and G highlighted and the routers are labeled as follows. B, (2, A). G, (5, E). E, (4, B). C, (9, B). F, (6, E). H, (infinity, negative). D, (infinity, 1). The fifth part shows routers A, B, E, G, and F highlighted and the routers are labeled as follows. B, (2, A). G, (5, E). E, (4, B). C, (9, B). F, (6, E). H, (9, G). D, (infinity, negative). The sixth part shows routers A, B, E, G, F, and H highlighted and the routers are labeled as follows. B, (2, A). G, (5, E). E, (4, B). C, (9, B). F, (6, E). H, (8, F). D, (infinity, negative).&#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189455" y="1586659"/>
            <a:ext cx="4765089" cy="3647192"/>
          </a:xfrm>
        </p:spPr>
      </p:pic>
    </p:spTree>
    <p:extLst>
      <p:ext uri="{BB962C8B-B14F-4D97-AF65-F5344CB8AC3E}">
        <p14:creationId xmlns:p14="http://schemas.microsoft.com/office/powerpoint/2010/main" val="1039863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Distance Vector Routing</a:t>
            </a:r>
          </a:p>
        </p:txBody>
      </p:sp>
      <p:sp>
        <p:nvSpPr>
          <p:cNvPr id="3" name="Text Placeholder 2"/>
          <p:cNvSpPr>
            <a:spLocks noGrp="1"/>
          </p:cNvSpPr>
          <p:nvPr>
            <p:ph type="body" idx="1"/>
          </p:nvPr>
        </p:nvSpPr>
        <p:spPr>
          <a:xfrm>
            <a:off x="457200" y="5444197"/>
            <a:ext cx="8229600" cy="625141"/>
          </a:xfrm>
        </p:spPr>
        <p:txBody>
          <a:bodyPr/>
          <a:lstStyle/>
          <a:p>
            <a:pPr algn="ctr"/>
            <a:r>
              <a:rPr lang="en-US" dirty="0"/>
              <a:t>(a) A network. (b) Input from </a:t>
            </a:r>
            <a:r>
              <a:rPr lang="en-US" i="1" dirty="0"/>
              <a:t>A</a:t>
            </a:r>
            <a:r>
              <a:rPr lang="en-US" dirty="0"/>
              <a:t>, </a:t>
            </a:r>
            <a:r>
              <a:rPr lang="en-US" i="1" dirty="0"/>
              <a:t>I</a:t>
            </a:r>
            <a:r>
              <a:rPr lang="en-US" dirty="0"/>
              <a:t>, </a:t>
            </a:r>
            <a:r>
              <a:rPr lang="en-US" i="1" dirty="0"/>
              <a:t>H</a:t>
            </a:r>
            <a:r>
              <a:rPr lang="en-US" dirty="0"/>
              <a:t>, </a:t>
            </a:r>
            <a:r>
              <a:rPr lang="en-US" i="1" dirty="0"/>
              <a:t>K</a:t>
            </a:r>
            <a:r>
              <a:rPr lang="en-US" dirty="0"/>
              <a:t>, and the new routing table for </a:t>
            </a:r>
            <a:r>
              <a:rPr lang="en-US" i="1" dirty="0"/>
              <a:t>J</a:t>
            </a:r>
            <a:r>
              <a:rPr lang="en-US" dirty="0"/>
              <a:t>.</a:t>
            </a:r>
          </a:p>
        </p:txBody>
      </p:sp>
      <p:pic>
        <p:nvPicPr>
          <p:cNvPr id="4" name="Picture Placeholder 3" descr="Short Description: &#10;A set of illustrations shows a network and input from A, I, H, K, and the new routing table for J.&#10;&#10;Long Description: &#10;Part a labeled, a network shows multiple interconnected routers labeled, A, B, C, D, E, F, G, H, I, J, K, and L. Part b labeled, input from A, I, H, K, and the new routing table for J. The table for vectors received from J's four neighbors is as follows.&#10;To A I  H K&#10;A 0 24 20 21&#10;B 12 36 31 28&#10;C 25 18 19 36&#10;D 40 27 8 24&#10;E 14 7 30 22&#10;F 23 20 19 40&#10;G 18 31 6 31&#10;H 17 20 0 19&#10;I 21 0 14 22&#10;J 9 11 7 10&#10;K 24 22 22 0&#10;L 29 33 9 9&#10;Blank J A delay is 8. J I delay is 10. J H delay is 12. J K delay is 6.&#10;The new routing table for J is as follows.&#10;New estimated delay from J Line&#10;8 A&#10;20 A&#10;28 I&#10;20 H&#10;17 I&#10;30 I&#10;18 H&#10;12 H&#10;10 I&#10;0 Blank&#10;6 K&#10;15 K&#1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678831" y="1295399"/>
            <a:ext cx="5786337" cy="4236336"/>
          </a:xfrm>
        </p:spPr>
      </p:pic>
      <p:sp>
        <p:nvSpPr>
          <p:cNvPr id="5" name="TextBox 4">
            <a:extLst>
              <a:ext uri="{FF2B5EF4-FFF2-40B4-BE49-F238E27FC236}">
                <a16:creationId xmlns:a16="http://schemas.microsoft.com/office/drawing/2014/main" id="{2F4E7461-3D52-FC71-7C91-3A6E72997621}"/>
              </a:ext>
            </a:extLst>
          </p:cNvPr>
          <p:cNvSpPr txBox="1"/>
          <p:nvPr/>
        </p:nvSpPr>
        <p:spPr>
          <a:xfrm>
            <a:off x="1154430" y="3790147"/>
            <a:ext cx="3112770" cy="1600438"/>
          </a:xfrm>
          <a:prstGeom prst="rect">
            <a:avLst/>
          </a:prstGeom>
          <a:noFill/>
        </p:spPr>
        <p:txBody>
          <a:bodyPr wrap="square">
            <a:spAutoFit/>
          </a:bodyPr>
          <a:lstStyle/>
          <a:p>
            <a:pPr algn="just"/>
            <a:r>
              <a:rPr lang="en-US" dirty="0"/>
              <a:t>A </a:t>
            </a:r>
            <a:r>
              <a:rPr lang="en-US" b="1" dirty="0"/>
              <a:t>distance vector routing</a:t>
            </a:r>
            <a:r>
              <a:rPr lang="en-US" dirty="0"/>
              <a:t> algorithm AKA </a:t>
            </a:r>
            <a:r>
              <a:rPr lang="en-US" b="1" dirty="0"/>
              <a:t>Bellman-Ford</a:t>
            </a:r>
            <a:r>
              <a:rPr lang="en-US" dirty="0"/>
              <a:t> routing algorithm operates by having each router maintain a table (i.e., a vector) giving the best-known distance to each destination and which link to use to get there.</a:t>
            </a:r>
          </a:p>
        </p:txBody>
      </p:sp>
    </p:spTree>
    <p:extLst>
      <p:ext uri="{BB962C8B-B14F-4D97-AF65-F5344CB8AC3E}">
        <p14:creationId xmlns:p14="http://schemas.microsoft.com/office/powerpoint/2010/main" val="1316894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Count-to-Infinity Problem</a:t>
            </a:r>
          </a:p>
        </p:txBody>
      </p:sp>
      <p:sp>
        <p:nvSpPr>
          <p:cNvPr id="3" name="Text Placeholder 2"/>
          <p:cNvSpPr>
            <a:spLocks noGrp="1"/>
          </p:cNvSpPr>
          <p:nvPr>
            <p:ph type="body" idx="1"/>
          </p:nvPr>
        </p:nvSpPr>
        <p:spPr>
          <a:xfrm>
            <a:off x="503433" y="5771073"/>
            <a:ext cx="8229600" cy="366389"/>
          </a:xfrm>
        </p:spPr>
        <p:txBody>
          <a:bodyPr/>
          <a:lstStyle/>
          <a:p>
            <a:pPr algn="ctr"/>
            <a:r>
              <a:rPr lang="en-US" dirty="0"/>
              <a:t>The count-to-infinity problem</a:t>
            </a:r>
          </a:p>
        </p:txBody>
      </p:sp>
      <p:pic>
        <p:nvPicPr>
          <p:cNvPr id="5" name="Picture Placeholder 4" descr="Short Description:&#10;An illustration shows the count to infinity problem.&#10;&#10;Long Description: &#10;The illustration shows nodes labeled A, B, C, D, and E from left to right. The information is summarized in the table below.&#10;Part a&#10;B C D E Blank&#10;Dot Dot  Dot Dot Initially&#10;1 Dot  Dot Dot After 1 exchange&#10;1 2 Dot Dot After 2 exchanges&#10;1 2 3 Dot After 3 exchanges&#10;1 2 3 4 After 4 exchanges&#10;Part B&#10;B C D E Blank&#10;1 2 3 4 Initially&#10;3 2 3 4 After 1 exchange&#10;3 4 3 4 After 2 exchanges&#10;5 4 5 4 After 3 exchanges&#10;5 6 5 6 After 4 exchanges&#10;7 6 7 6 After 5 exchanges&#10;7 8 7 8 After 6 exchanges&#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0623" y="1496686"/>
            <a:ext cx="7342753" cy="2890300"/>
          </a:xfrm>
        </p:spPr>
      </p:pic>
      <p:sp>
        <p:nvSpPr>
          <p:cNvPr id="4" name="TextBox 3">
            <a:extLst>
              <a:ext uri="{FF2B5EF4-FFF2-40B4-BE49-F238E27FC236}">
                <a16:creationId xmlns:a16="http://schemas.microsoft.com/office/drawing/2014/main" id="{B45597D1-EB87-E399-229C-1E63355CD46C}"/>
              </a:ext>
            </a:extLst>
          </p:cNvPr>
          <p:cNvSpPr txBox="1"/>
          <p:nvPr/>
        </p:nvSpPr>
        <p:spPr>
          <a:xfrm>
            <a:off x="785973" y="4801295"/>
            <a:ext cx="7664521" cy="738664"/>
          </a:xfrm>
          <a:prstGeom prst="rect">
            <a:avLst/>
          </a:prstGeom>
          <a:noFill/>
        </p:spPr>
        <p:txBody>
          <a:bodyPr wrap="square">
            <a:spAutoFit/>
          </a:bodyPr>
          <a:lstStyle/>
          <a:p>
            <a:r>
              <a:rPr lang="en-US" dirty="0"/>
              <a:t>Routers </a:t>
            </a:r>
            <a:r>
              <a:rPr lang="en-US" i="1" dirty="0"/>
              <a:t>B</a:t>
            </a:r>
            <a:r>
              <a:rPr lang="en-US" dirty="0"/>
              <a:t>, </a:t>
            </a:r>
            <a:r>
              <a:rPr lang="en-US" i="1" dirty="0"/>
              <a:t>C</a:t>
            </a:r>
            <a:r>
              <a:rPr lang="en-US" dirty="0"/>
              <a:t>, </a:t>
            </a:r>
            <a:r>
              <a:rPr lang="en-US" i="1" dirty="0"/>
              <a:t>D</a:t>
            </a:r>
            <a:r>
              <a:rPr lang="en-US" dirty="0"/>
              <a:t>, and </a:t>
            </a:r>
            <a:r>
              <a:rPr lang="en-US" i="1" dirty="0"/>
              <a:t>E</a:t>
            </a:r>
            <a:r>
              <a:rPr lang="en-US" dirty="0"/>
              <a:t> have distances to </a:t>
            </a:r>
            <a:r>
              <a:rPr lang="en-US" i="1" dirty="0"/>
              <a:t>A</a:t>
            </a:r>
            <a:r>
              <a:rPr lang="en-US" dirty="0"/>
              <a:t> of 1, 2, 3, and 4 hops, respectively. Suddenly, either </a:t>
            </a:r>
            <a:r>
              <a:rPr lang="en-US" i="1" dirty="0"/>
              <a:t>A</a:t>
            </a:r>
            <a:r>
              <a:rPr lang="en-US" dirty="0"/>
              <a:t> goes down or the link between </a:t>
            </a:r>
            <a:r>
              <a:rPr lang="en-US" i="1" dirty="0"/>
              <a:t>A</a:t>
            </a:r>
            <a:r>
              <a:rPr lang="en-US" dirty="0"/>
              <a:t> and </a:t>
            </a:r>
            <a:r>
              <a:rPr lang="en-US" i="1" dirty="0"/>
              <a:t>B</a:t>
            </a:r>
            <a:r>
              <a:rPr lang="en-US" dirty="0"/>
              <a:t> is cut (which is effectively the same thing from </a:t>
            </a:r>
            <a:r>
              <a:rPr lang="en-US" i="1" dirty="0"/>
              <a:t>B</a:t>
            </a:r>
            <a:r>
              <a:rPr lang="en-US" dirty="0"/>
              <a:t>’s point of view).</a:t>
            </a:r>
          </a:p>
        </p:txBody>
      </p:sp>
    </p:spTree>
    <p:extLst>
      <p:ext uri="{BB962C8B-B14F-4D97-AF65-F5344CB8AC3E}">
        <p14:creationId xmlns:p14="http://schemas.microsoft.com/office/powerpoint/2010/main" val="2830213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 State Routing</a:t>
            </a:r>
          </a:p>
        </p:txBody>
      </p:sp>
      <p:sp>
        <p:nvSpPr>
          <p:cNvPr id="3" name="Text Placeholder 2"/>
          <p:cNvSpPr>
            <a:spLocks noGrp="1"/>
          </p:cNvSpPr>
          <p:nvPr>
            <p:ph type="body" idx="1"/>
          </p:nvPr>
        </p:nvSpPr>
        <p:spPr/>
        <p:txBody>
          <a:bodyPr/>
          <a:lstStyle/>
          <a:p>
            <a:r>
              <a:rPr lang="en-US" dirty="0"/>
              <a:t>Discover neighbors, learn network addresses</a:t>
            </a:r>
          </a:p>
          <a:p>
            <a:r>
              <a:rPr lang="en-US" dirty="0"/>
              <a:t>Set distance/cost metric to each neighbor</a:t>
            </a:r>
          </a:p>
          <a:p>
            <a:r>
              <a:rPr lang="en-US" dirty="0"/>
              <a:t>Construct packet telling all it has learned</a:t>
            </a:r>
          </a:p>
          <a:p>
            <a:r>
              <a:rPr lang="en-US" dirty="0"/>
              <a:t>Send packet to, receive packets from other routers</a:t>
            </a:r>
          </a:p>
          <a:p>
            <a:r>
              <a:rPr lang="en-US" dirty="0"/>
              <a:t>Compute shortest path to every other router</a:t>
            </a:r>
          </a:p>
        </p:txBody>
      </p:sp>
    </p:spTree>
    <p:extLst>
      <p:ext uri="{BB962C8B-B14F-4D97-AF65-F5344CB8AC3E}">
        <p14:creationId xmlns:p14="http://schemas.microsoft.com/office/powerpoint/2010/main" val="3433463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Learning about the Neighbors</a:t>
            </a:r>
          </a:p>
        </p:txBody>
      </p:sp>
      <p:sp>
        <p:nvSpPr>
          <p:cNvPr id="3" name="Text Placeholder 2"/>
          <p:cNvSpPr>
            <a:spLocks noGrp="1"/>
          </p:cNvSpPr>
          <p:nvPr>
            <p:ph type="body" idx="1"/>
          </p:nvPr>
        </p:nvSpPr>
        <p:spPr/>
        <p:txBody>
          <a:bodyPr/>
          <a:lstStyle/>
          <a:p>
            <a:pPr algn="ctr"/>
            <a:r>
              <a:rPr lang="en-US" dirty="0"/>
              <a:t>(a) Nine routers and a broadcast LAN. (b) A graph model of (a).</a:t>
            </a:r>
          </a:p>
        </p:txBody>
      </p:sp>
      <p:pic>
        <p:nvPicPr>
          <p:cNvPr id="4" name="Picture Placeholder 3" descr="Short Description: &#10;An illustration shows nine routers connected through a LAN and respective graph model.&#10;&#10;Long Description: &#10;The illustration shows a base line representing LAN with routers A and B connected along a vertical line on the left, routers C, D, and E on three vertices of a triangle connected to the LAN in the middle, and routers F, G, H, and I on four vertices of a diamond connected to the LAN on the right. The graph model shows point N representing LAN. Routers A and B are connected along a slanted line meeting N, routers C, D, and E on three vertices of a triangle connected to N, and routers F, G, H, and I on four vertices of a square connected to N."/>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79275" y="1512887"/>
            <a:ext cx="7785449" cy="3101745"/>
          </a:xfrm>
        </p:spPr>
      </p:pic>
    </p:spTree>
    <p:extLst>
      <p:ext uri="{BB962C8B-B14F-4D97-AF65-F5344CB8AC3E}">
        <p14:creationId xmlns:p14="http://schemas.microsoft.com/office/powerpoint/2010/main" val="1648406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Layer Design Issues</a:t>
            </a:r>
          </a:p>
        </p:txBody>
      </p:sp>
      <p:sp>
        <p:nvSpPr>
          <p:cNvPr id="3" name="Text Placeholder 2"/>
          <p:cNvSpPr>
            <a:spLocks noGrp="1"/>
          </p:cNvSpPr>
          <p:nvPr>
            <p:ph type="body" idx="1"/>
          </p:nvPr>
        </p:nvSpPr>
        <p:spPr/>
        <p:txBody>
          <a:bodyPr/>
          <a:lstStyle/>
          <a:p>
            <a:r>
              <a:rPr lang="en-US" dirty="0"/>
              <a:t>Store-and-forward packet switching</a:t>
            </a:r>
          </a:p>
          <a:p>
            <a:r>
              <a:rPr lang="en-US" dirty="0"/>
              <a:t>Services provided to the transport layer</a:t>
            </a:r>
          </a:p>
          <a:p>
            <a:r>
              <a:rPr lang="en-US" dirty="0"/>
              <a:t>Implementation of connectionless service</a:t>
            </a:r>
          </a:p>
          <a:p>
            <a:r>
              <a:rPr lang="en-US" dirty="0"/>
              <a:t>Implementation of connection-oriented service</a:t>
            </a:r>
          </a:p>
          <a:p>
            <a:r>
              <a:rPr lang="en-US" dirty="0"/>
              <a:t>Comparison of virtual-circuit and datagram networks</a:t>
            </a:r>
          </a:p>
        </p:txBody>
      </p:sp>
    </p:spTree>
    <p:extLst>
      <p:ext uri="{BB962C8B-B14F-4D97-AF65-F5344CB8AC3E}">
        <p14:creationId xmlns:p14="http://schemas.microsoft.com/office/powerpoint/2010/main" val="2446822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Building Link State Packets</a:t>
            </a:r>
          </a:p>
        </p:txBody>
      </p:sp>
      <p:sp>
        <p:nvSpPr>
          <p:cNvPr id="7" name="Text Placeholder 6"/>
          <p:cNvSpPr>
            <a:spLocks noGrp="1"/>
          </p:cNvSpPr>
          <p:nvPr>
            <p:ph type="body" idx="1"/>
          </p:nvPr>
        </p:nvSpPr>
        <p:spPr/>
        <p:txBody>
          <a:bodyPr/>
          <a:lstStyle/>
          <a:p>
            <a:pPr algn="ctr"/>
            <a:r>
              <a:rPr lang="en-US" dirty="0"/>
              <a:t>(a) A network. (b) The link state packets for this network.</a:t>
            </a:r>
          </a:p>
        </p:txBody>
      </p:sp>
      <p:pic>
        <p:nvPicPr>
          <p:cNvPr id="9" name="Picture Placeholder 8" descr="Short Description: &#10;An illustration shows a network and the link state packets for this network.&#10;&#10;Long Description: &#10;The illustration shows hexagon with nodes (vertices) as A, B, C, D, F, and E in sequence in clockwise direction. The communication lines as labeled as follows. A B, 4. B C, 2. C D, 3. D F, 7. F, E, 8. E C, 1. B F, 6. The link state packets for this network shows following tables.&#10;A Blank&#10;Seq. Blank&#10;Age Blank&#10;B 4&#10;E 5&#10;Link&#10;B Blank&#10;Seq. Blank&#10;Age Blank&#10;A 4&#10;C 2&#10;F 6&#10;State&#10;C Blank&#10;Seq. Blank&#10;Age Blank&#10;B 2&#10;D 3&#10;E 1&#10;&#10;D Blank&#10;Seq. Blank&#10;Age Blank&#10;C 3&#10;F 7&#10;&#10;Packets&#10;E Blank&#10;Seq. Blank&#10;Age Blank&#10;A 5&#10;C 1&#10;F 8&#10;&#10;F Blank&#10;Seq. Blank&#10;Age Blank&#10;B 6&#10;D 7&#10;E 8"/>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52753" y="2122063"/>
            <a:ext cx="7238494" cy="2102244"/>
          </a:xfrm>
        </p:spPr>
      </p:pic>
    </p:spTree>
    <p:extLst>
      <p:ext uri="{BB962C8B-B14F-4D97-AF65-F5344CB8AC3E}">
        <p14:creationId xmlns:p14="http://schemas.microsoft.com/office/powerpoint/2010/main" val="24470487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Distributing the Link State Packets</a:t>
            </a:r>
          </a:p>
        </p:txBody>
      </p:sp>
      <p:sp>
        <p:nvSpPr>
          <p:cNvPr id="7" name="Text Placeholder 6"/>
          <p:cNvSpPr>
            <a:spLocks noGrp="1"/>
          </p:cNvSpPr>
          <p:nvPr>
            <p:ph type="body" idx="1"/>
          </p:nvPr>
        </p:nvSpPr>
        <p:spPr/>
        <p:txBody>
          <a:bodyPr/>
          <a:lstStyle/>
          <a:p>
            <a:pPr algn="ctr"/>
            <a:r>
              <a:rPr lang="en-US" dirty="0"/>
              <a:t>The packet buffer for router </a:t>
            </a:r>
            <a:r>
              <a:rPr lang="en-US" i="1" dirty="0"/>
              <a:t>B</a:t>
            </a:r>
            <a:r>
              <a:rPr lang="en-US" dirty="0"/>
              <a:t> in Fig. 5-12(a)</a:t>
            </a:r>
          </a:p>
        </p:txBody>
      </p:sp>
      <p:pic>
        <p:nvPicPr>
          <p:cNvPr id="8" name="Picture Placeholder 7" descr="Short Description: &#10;A table provides the packet buffer for router B in figure 5 12 a.&#10;&#10;Long Description:  &#10;The table has nine columns and five rows. The column headings are as follows from left to right. Source, seq., age, send flags A, send flags C, send flags F, a c k flags A, a c k flags C, a c k flags F, and data. The table data is as follows. &#10;Row 1. Source, A. Seq., 21. Age, 60. Send flags A, 0. Send flags C, 1. Send flags F, 1. A c k flags A, 1. A c k flags C, 0. A c k flags F, 0. Data, blank.&#10;Row 2. Source, F. Seq., 21. Age, 60. Send flags A, 1. Send flags C, 1. Send flags F, 0. A c k flags A, 0. A c k flags C, 0. A c k flags F, 1. Data, blank.&#10;Row 3. Source, E. Seq., 21. Age, 59. Send flags A, 0. Send flags C, 1. Send flags F, 0. A c k flags A, 1. A c k flags C, 0. A c k flags F, 1. Data, blank.&#10;Row 4. Source, C. Seq., 20. Age, 60. Send flags A, 1. Send flags C, 0. Send flags F, 1. A c k flags A, 0. A c k flags C, 1. A c k flags F, 0. Data, blank.&#10;Row 5. Source, D. Seq., 21. Age, 59. Send flags A, 1. Send flags C, 0. Send flags F, 0. A c k flags A, 0. A c k flags C, 1. A c k flags F, 1. Data, blank.&#10;&#10;&#10;&#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1799" y="2019325"/>
            <a:ext cx="7620401" cy="2594878"/>
          </a:xfrm>
        </p:spPr>
      </p:pic>
    </p:spTree>
    <p:extLst>
      <p:ext uri="{BB962C8B-B14F-4D97-AF65-F5344CB8AC3E}">
        <p14:creationId xmlns:p14="http://schemas.microsoft.com/office/powerpoint/2010/main" val="29710967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Hierarchical Routing within a Network</a:t>
            </a:r>
          </a:p>
        </p:txBody>
      </p:sp>
      <p:sp>
        <p:nvSpPr>
          <p:cNvPr id="3" name="Text Placeholder 2"/>
          <p:cNvSpPr>
            <a:spLocks noGrp="1"/>
          </p:cNvSpPr>
          <p:nvPr>
            <p:ph type="body" idx="1"/>
          </p:nvPr>
        </p:nvSpPr>
        <p:spPr/>
        <p:txBody>
          <a:bodyPr/>
          <a:lstStyle/>
          <a:p>
            <a:pPr algn="ctr"/>
            <a:r>
              <a:rPr lang="en-US" dirty="0"/>
              <a:t>Hierarchical routing</a:t>
            </a:r>
          </a:p>
        </p:txBody>
      </p:sp>
      <p:pic>
        <p:nvPicPr>
          <p:cNvPr id="4" name="Picture Placeholder 3" descr="Short Description: &#10;An illustration depicts the hierarchical routing.&#10;&#10;Long Description: &#10;The illustration shows five interconnected regions with different number of nodes in them as follows.&#10;• Region 1. Three nodes on three vertices of a triangle labeled, 1A, 1B, and 1C.&#10;• Region 2. Four nodes on three vertices of a square labeled, 2A, 2B, 2C, and 2D.&#10;• Region 3. Two nodes joined along a horizontal line labeled, 3A and 3B.&#10;• Region 4. Three nodes on three vertices of a triangle labeled, 4A, 4B, and 4C.&#10;• Region 5. Five nodes on five vertices of a pentagon labeled, 5A, 5B, 5C, 5D, and 5E.&#10;The full table for 1A is as follows.&#10;Dest. Line Hops&#10;1A NA NA&#10;1B 1B 1&#10;1C 1C 1&#10;2A 1B 2&#10;2B 1B 3&#10;2C 1B 3&#10;2D 1B 4&#10;3A 1C 3&#10;3B 1C 2&#10;4A 1C 3&#10;4B 1C 4&#10;4C 1C 4&#10;5A 1C 4&#10;5B 1C 5&#10;5C 1B 5&#10;5D 1C 6&#10;5E 1C 5&#10;The hierarchical table for 1A is as follows.&#10;Dest. Line Hops&#10;1A NA NA&#10;1B 1B 1&#10;1C 1C 1&#10;2 1B 2&#10;3 1C 2&#10;4 1C 3&#10;5 1C 4&#10;&#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607234" y="1413432"/>
            <a:ext cx="5929532" cy="4028905"/>
          </a:xfrm>
        </p:spPr>
      </p:pic>
    </p:spTree>
    <p:extLst>
      <p:ext uri="{BB962C8B-B14F-4D97-AF65-F5344CB8AC3E}">
        <p14:creationId xmlns:p14="http://schemas.microsoft.com/office/powerpoint/2010/main" val="3060172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Broadcast Routing</a:t>
            </a:r>
          </a:p>
        </p:txBody>
      </p:sp>
      <p:sp>
        <p:nvSpPr>
          <p:cNvPr id="3" name="Text Placeholder 2"/>
          <p:cNvSpPr>
            <a:spLocks noGrp="1"/>
          </p:cNvSpPr>
          <p:nvPr>
            <p:ph type="body" idx="1"/>
          </p:nvPr>
        </p:nvSpPr>
        <p:spPr/>
        <p:txBody>
          <a:bodyPr/>
          <a:lstStyle/>
          <a:p>
            <a:r>
              <a:rPr lang="en-US" dirty="0"/>
              <a:t>Reverse path forwarding. (a) A network. (b) Sink tree for router </a:t>
            </a:r>
            <a:r>
              <a:rPr lang="en-US" i="1" dirty="0"/>
              <a:t>I</a:t>
            </a:r>
            <a:r>
              <a:rPr lang="en-US" dirty="0"/>
              <a:t>. (c) The tree built by reverse path forwarding from </a:t>
            </a:r>
            <a:r>
              <a:rPr lang="en-US" i="1" dirty="0"/>
              <a:t>I</a:t>
            </a:r>
            <a:r>
              <a:rPr lang="en-US" dirty="0"/>
              <a:t>.</a:t>
            </a:r>
          </a:p>
        </p:txBody>
      </p:sp>
      <p:pic>
        <p:nvPicPr>
          <p:cNvPr id="4" name="Picture Placeholder 3" descr="Short Description: &#10;A three part illustration shows the reverse path forwarding.&#10;&#10;Long Description: &#10;The first part shows 15 interconnected nodes (routers) labeled, A through M. The second part shows the communication line between E and H, H and K, N and O, B and L, and between D and G removed. Third part shows a tree diagram with I at the top, F, H, J, and N below I at the next level. A and D below F, E and K below H, G and O below J, and M and O below N at the next level. Node E is below A and H is below E. Nodes C and G are below D, B is below C, and L is below B. Node D is below G and N is below O. Node K is below M, nodes L and H are below K, and B is below L.&#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51519" y="1611362"/>
            <a:ext cx="7840961" cy="2714958"/>
          </a:xfrm>
        </p:spPr>
      </p:pic>
    </p:spTree>
    <p:extLst>
      <p:ext uri="{BB962C8B-B14F-4D97-AF65-F5344CB8AC3E}">
        <p14:creationId xmlns:p14="http://schemas.microsoft.com/office/powerpoint/2010/main" val="3506170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Multicast Routing (1 of 2)</a:t>
            </a:r>
          </a:p>
        </p:txBody>
      </p:sp>
      <p:sp>
        <p:nvSpPr>
          <p:cNvPr id="3" name="Text Placeholder 2"/>
          <p:cNvSpPr>
            <a:spLocks noGrp="1"/>
          </p:cNvSpPr>
          <p:nvPr>
            <p:ph type="body" idx="1"/>
          </p:nvPr>
        </p:nvSpPr>
        <p:spPr/>
        <p:txBody>
          <a:bodyPr/>
          <a:lstStyle/>
          <a:p>
            <a:r>
              <a:rPr lang="en-US" dirty="0"/>
              <a:t>(a) A network. (b) A spanning tree for the leftmost router. (c) A multicast tree for group 1. (d) A multicast tree for group 2.</a:t>
            </a:r>
          </a:p>
        </p:txBody>
      </p:sp>
      <p:pic>
        <p:nvPicPr>
          <p:cNvPr id="4" name="Picture Placeholder 3" descr="Short Description: &#10;A four part illustration shows a network, a spanning tree for a router, a multicast tree for a group, and a multicast tree for group 2.&#10;&#10;Long Description: &#10;The first part shows 11 routers connected in a network forming five closed loops. The loop on the left is a quadrilateral labeled, 1, 2 with lower node labeled, 1. The upper loop to the right of this loop is a pentagon labeled, 1, 2 with top node labeled, 2. Remaining three loops are quadrilaterals. The nodes of the loops on the right are labeled, 1 at the top and 2 each of the bottom 2. The second part shows communication lines connecting the top, middle, and bottom lines of the loops in the first part removed such that they are joined to the left. The third part shows two communication links from the middle on the right and one communication link from the bottom removed. The fourth part shows all communication lines from the bottom and two communication lines from the top removed.&#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911721" y="1359038"/>
            <a:ext cx="5320558" cy="3628293"/>
          </a:xfrm>
        </p:spPr>
      </p:pic>
    </p:spTree>
    <p:extLst>
      <p:ext uri="{BB962C8B-B14F-4D97-AF65-F5344CB8AC3E}">
        <p14:creationId xmlns:p14="http://schemas.microsoft.com/office/powerpoint/2010/main" val="5935676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Multicast Routing (2 of 2)</a:t>
            </a:r>
          </a:p>
        </p:txBody>
      </p:sp>
      <p:sp>
        <p:nvSpPr>
          <p:cNvPr id="3" name="Text Placeholder 2"/>
          <p:cNvSpPr>
            <a:spLocks noGrp="1"/>
          </p:cNvSpPr>
          <p:nvPr>
            <p:ph type="body" idx="1"/>
          </p:nvPr>
        </p:nvSpPr>
        <p:spPr/>
        <p:txBody>
          <a:bodyPr/>
          <a:lstStyle/>
          <a:p>
            <a:r>
              <a:rPr lang="en-US" dirty="0"/>
              <a:t>(a) Core-based tree for group 1. (b) Sending to group 1.</a:t>
            </a:r>
          </a:p>
        </p:txBody>
      </p:sp>
      <p:pic>
        <p:nvPicPr>
          <p:cNvPr id="9" name="Picture Placeholder 8" descr="Short Description: &#10;A two part illustration shows the core based tree for group.&#10;&#10;Long Description: &#10;The first part shows seven routers in a network. Four routers are along a upward sloping line on the left with the second from the bottom labeled, core. Remaining three routers are to the left of the core. Three routers to the left, one at the top, and one below the core, each is labeled, 1. The second part shows two routers (sender) sending data to the network in the first part.&#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89781" y="1568359"/>
            <a:ext cx="7364437" cy="3209651"/>
          </a:xfrm>
        </p:spPr>
      </p:pic>
    </p:spTree>
    <p:extLst>
      <p:ext uri="{BB962C8B-B14F-4D97-AF65-F5344CB8AC3E}">
        <p14:creationId xmlns:p14="http://schemas.microsoft.com/office/powerpoint/2010/main" val="3196757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Anycast Routing</a:t>
            </a:r>
          </a:p>
        </p:txBody>
      </p:sp>
      <p:sp>
        <p:nvSpPr>
          <p:cNvPr id="5" name="Text Placeholder 4"/>
          <p:cNvSpPr>
            <a:spLocks noGrp="1"/>
          </p:cNvSpPr>
          <p:nvPr>
            <p:ph type="body" idx="1"/>
          </p:nvPr>
        </p:nvSpPr>
        <p:spPr/>
        <p:txBody>
          <a:bodyPr/>
          <a:lstStyle/>
          <a:p>
            <a:pPr algn="ctr"/>
            <a:r>
              <a:rPr lang="en-US" dirty="0"/>
              <a:t>(a) Anycast routes to group 1. (b) Topology seen by the routing protocol.</a:t>
            </a:r>
          </a:p>
        </p:txBody>
      </p:sp>
      <p:pic>
        <p:nvPicPr>
          <p:cNvPr id="8" name="Picture Placeholder 7" descr="Short Description: &#10;A two part illustration shows the anycast routes to group 1 and topology seen by the routing protocol.&#10;&#10;Long Description: &#10;The first part shows 10 routers of a network with five of them labeled, 1. There are arrows pointing from one router to another at 6 places. The second part shows 11 routers with five of them close to each other encircled.&#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13935" y="1475105"/>
            <a:ext cx="7716129" cy="3396160"/>
          </a:xfrm>
        </p:spPr>
      </p:pic>
    </p:spTree>
    <p:extLst>
      <p:ext uri="{BB962C8B-B14F-4D97-AF65-F5344CB8AC3E}">
        <p14:creationId xmlns:p14="http://schemas.microsoft.com/office/powerpoint/2010/main" val="2459345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Management at the Network Layer</a:t>
            </a:r>
          </a:p>
        </p:txBody>
      </p:sp>
      <p:sp>
        <p:nvSpPr>
          <p:cNvPr id="3" name="Text Placeholder 2"/>
          <p:cNvSpPr>
            <a:spLocks noGrp="1"/>
          </p:cNvSpPr>
          <p:nvPr>
            <p:ph type="body" idx="1"/>
          </p:nvPr>
        </p:nvSpPr>
        <p:spPr/>
        <p:txBody>
          <a:bodyPr/>
          <a:lstStyle/>
          <a:p>
            <a:r>
              <a:rPr lang="en-US" dirty="0"/>
              <a:t>The need for traffic management: congestion</a:t>
            </a:r>
          </a:p>
          <a:p>
            <a:r>
              <a:rPr lang="en-US" dirty="0"/>
              <a:t>Approaches to traffic management</a:t>
            </a:r>
          </a:p>
          <a:p>
            <a:pPr lvl="1"/>
            <a:r>
              <a:rPr lang="en-US" dirty="0"/>
              <a:t>Traffic-aware routing</a:t>
            </a:r>
          </a:p>
          <a:p>
            <a:pPr lvl="1"/>
            <a:r>
              <a:rPr lang="en-US" dirty="0"/>
              <a:t>Admission control</a:t>
            </a:r>
          </a:p>
          <a:p>
            <a:pPr lvl="1"/>
            <a:r>
              <a:rPr lang="en-US" dirty="0"/>
              <a:t>Load shedding</a:t>
            </a:r>
          </a:p>
          <a:p>
            <a:pPr lvl="1"/>
            <a:r>
              <a:rPr lang="en-US" dirty="0"/>
              <a:t>Traffic shaping</a:t>
            </a:r>
          </a:p>
          <a:p>
            <a:pPr lvl="1"/>
            <a:r>
              <a:rPr lang="en-US" dirty="0"/>
              <a:t>Active queue management</a:t>
            </a:r>
          </a:p>
          <a:p>
            <a:pPr lvl="1"/>
            <a:r>
              <a:rPr lang="en-US" dirty="0"/>
              <a:t>Random early detection</a:t>
            </a:r>
          </a:p>
          <a:p>
            <a:pPr lvl="1"/>
            <a:r>
              <a:rPr lang="en-US" dirty="0"/>
              <a:t>Choke packets</a:t>
            </a:r>
          </a:p>
          <a:p>
            <a:pPr lvl="1"/>
            <a:r>
              <a:rPr lang="en-US" dirty="0"/>
              <a:t>Explicit congestion notification</a:t>
            </a:r>
          </a:p>
          <a:p>
            <a:pPr lvl="1"/>
            <a:r>
              <a:rPr lang="en-US" dirty="0"/>
              <a:t>Hop-by-hop backpressure</a:t>
            </a:r>
            <a:br>
              <a:rPr lang="en-US" dirty="0"/>
            </a:br>
            <a:br>
              <a:rPr lang="en-US" dirty="0"/>
            </a:br>
            <a:endParaRPr lang="en-US" dirty="0"/>
          </a:p>
        </p:txBody>
      </p:sp>
    </p:spTree>
    <p:extLst>
      <p:ext uri="{BB962C8B-B14F-4D97-AF65-F5344CB8AC3E}">
        <p14:creationId xmlns:p14="http://schemas.microsoft.com/office/powerpoint/2010/main" val="20178519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Congestion</a:t>
            </a:r>
          </a:p>
        </p:txBody>
      </p:sp>
      <p:sp>
        <p:nvSpPr>
          <p:cNvPr id="3" name="Text Placeholder 2"/>
          <p:cNvSpPr>
            <a:spLocks noGrp="1"/>
          </p:cNvSpPr>
          <p:nvPr>
            <p:ph type="body" idx="1"/>
          </p:nvPr>
        </p:nvSpPr>
        <p:spPr/>
        <p:txBody>
          <a:bodyPr/>
          <a:lstStyle/>
          <a:p>
            <a:r>
              <a:rPr lang="en-US" dirty="0"/>
              <a:t>Performance drops significantly in the presence of congestion: packet loss rates increase, and latency also increases as router queues fill with packets</a:t>
            </a:r>
          </a:p>
        </p:txBody>
      </p:sp>
      <p:pic>
        <p:nvPicPr>
          <p:cNvPr id="6" name="Picture Placeholder 5" descr="Short Description: &#10;A goodput versus offered load line graph.&#10;&#10;Long Description: &#10;The vertical axis is labeled, goodput (packets per second) and the horizontal axis is labeled, offered load (packet per second). The line for onset of congestion slopes upward from the origin and becomes concave down thereafter. The line for desirable response slopes upward from the origin overlapping the previous line, rises above this line and then moves with a reduced slopes. The line eventually becomes parallel to a horizontal line from the vertical axis. The line is labeled, ideal.&#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466557" y="1379807"/>
            <a:ext cx="6210886" cy="3905208"/>
          </a:xfrm>
        </p:spPr>
      </p:pic>
    </p:spTree>
    <p:extLst>
      <p:ext uri="{BB962C8B-B14F-4D97-AF65-F5344CB8AC3E}">
        <p14:creationId xmlns:p14="http://schemas.microsoft.com/office/powerpoint/2010/main" val="6128239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 to Traffic Management</a:t>
            </a:r>
          </a:p>
        </p:txBody>
      </p:sp>
      <p:sp>
        <p:nvSpPr>
          <p:cNvPr id="5" name="Text Placeholder 4"/>
          <p:cNvSpPr>
            <a:spLocks noGrp="1"/>
          </p:cNvSpPr>
          <p:nvPr>
            <p:ph type="body" idx="1"/>
          </p:nvPr>
        </p:nvSpPr>
        <p:spPr/>
        <p:txBody>
          <a:bodyPr/>
          <a:lstStyle/>
          <a:p>
            <a:pPr algn="ctr"/>
            <a:r>
              <a:rPr lang="en-US" altLang="en-US" dirty="0"/>
              <a:t>Timescales of approaches to traffic and congestion management</a:t>
            </a:r>
          </a:p>
        </p:txBody>
      </p:sp>
      <p:pic>
        <p:nvPicPr>
          <p:cNvPr id="9" name="Picture Placeholder 8" descr="Short Description: &#10;An illustration shows the timescales of approaches to traffic and congestion management.&#10;&#10;Long Description: &#10;The illustration shows a scale with data from left to right as follows. Network provisioning, traffic aware routing, admission control, traffic throttling, and load shedding. The scale to the left is labeled, slower (preventative) and to the right is labeled, faster (reactive).&#1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90790" y="2156178"/>
            <a:ext cx="8162420" cy="1286583"/>
          </a:xfrm>
        </p:spPr>
      </p:pic>
    </p:spTree>
    <p:extLst>
      <p:ext uri="{BB962C8B-B14F-4D97-AF65-F5344CB8AC3E}">
        <p14:creationId xmlns:p14="http://schemas.microsoft.com/office/powerpoint/2010/main" val="10005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Store-and-Forward Packet Switching</a:t>
            </a:r>
          </a:p>
        </p:txBody>
      </p:sp>
      <p:sp>
        <p:nvSpPr>
          <p:cNvPr id="3" name="Text Placeholder 2"/>
          <p:cNvSpPr>
            <a:spLocks noGrp="1"/>
          </p:cNvSpPr>
          <p:nvPr>
            <p:ph type="body" idx="1"/>
          </p:nvPr>
        </p:nvSpPr>
        <p:spPr>
          <a:xfrm>
            <a:off x="457200" y="6177631"/>
            <a:ext cx="8229600" cy="298050"/>
          </a:xfrm>
        </p:spPr>
        <p:txBody>
          <a:bodyPr/>
          <a:lstStyle/>
          <a:p>
            <a:pPr algn="ctr"/>
            <a:r>
              <a:rPr lang="en-US" dirty="0"/>
              <a:t>The environment of the network layer protocols</a:t>
            </a:r>
          </a:p>
        </p:txBody>
      </p:sp>
      <p:pic>
        <p:nvPicPr>
          <p:cNvPr id="5" name="Picture Placeholder 4" descr="Short Description: &#10;An illustration shows the environment of the network layer protocols.&#10;&#10;Long Description:&#10;The illustration shows a shaded oval at the center and host H 1 with process 1 to the left and host H 2 with process 2 to the right. The oval is labeled as I S P’s equipment which consists of five routers, A, B, C, D, and E interconnected through the transmission lines to transmit the data packets. Host H 1 is connected to router A and router E is connected to router F (to the right and outside the shaded oval). Router F is further connected to host H 2 over a LAN. &#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15392" y="1367364"/>
            <a:ext cx="6980198" cy="2362806"/>
          </a:xfrm>
        </p:spPr>
      </p:pic>
      <p:sp>
        <p:nvSpPr>
          <p:cNvPr id="8" name="TextBox 7">
            <a:extLst>
              <a:ext uri="{FF2B5EF4-FFF2-40B4-BE49-F238E27FC236}">
                <a16:creationId xmlns:a16="http://schemas.microsoft.com/office/drawing/2014/main" id="{A22B3950-87F0-A32C-A79E-7136810F197C}"/>
              </a:ext>
            </a:extLst>
          </p:cNvPr>
          <p:cNvSpPr txBox="1"/>
          <p:nvPr/>
        </p:nvSpPr>
        <p:spPr>
          <a:xfrm>
            <a:off x="457200" y="4039330"/>
            <a:ext cx="8139998" cy="1754326"/>
          </a:xfrm>
          <a:prstGeom prst="rect">
            <a:avLst/>
          </a:prstGeom>
          <a:noFill/>
        </p:spPr>
        <p:txBody>
          <a:bodyPr wrap="square">
            <a:spAutoFit/>
          </a:bodyPr>
          <a:lstStyle/>
          <a:p>
            <a:pPr marL="342900" indent="-342900" algn="just">
              <a:buFont typeface="Arial" panose="020B0604020202020204" pitchFamily="34" charset="0"/>
              <a:buChar char="•"/>
            </a:pPr>
            <a:r>
              <a:rPr lang="en-US" sz="1800" dirty="0"/>
              <a:t>A host with a packet to send transmits it to the nearest router.</a:t>
            </a:r>
          </a:p>
          <a:p>
            <a:pPr marL="342900" indent="-342900" algn="just">
              <a:buFont typeface="Arial" panose="020B0604020202020204" pitchFamily="34" charset="0"/>
              <a:buChar char="•"/>
            </a:pPr>
            <a:r>
              <a:rPr lang="en-US" sz="1800" dirty="0"/>
              <a:t>The packet is stored there until it has fully arrived, and the link has finished its processing by verifying the checksum. </a:t>
            </a:r>
          </a:p>
          <a:p>
            <a:pPr marL="342900" indent="-342900" algn="just">
              <a:buFont typeface="Arial" panose="020B0604020202020204" pitchFamily="34" charset="0"/>
              <a:buChar char="•"/>
            </a:pPr>
            <a:r>
              <a:rPr lang="en-US" sz="1800" dirty="0"/>
              <a:t>Then it is forwarded to the next router along the path until it reaches the destination host, where it is delivered. </a:t>
            </a:r>
          </a:p>
          <a:p>
            <a:pPr marL="342900" indent="-342900" algn="just">
              <a:buFont typeface="Arial" panose="020B0604020202020204" pitchFamily="34" charset="0"/>
              <a:buChar char="•"/>
            </a:pPr>
            <a:r>
              <a:rPr lang="en-US" sz="1800" dirty="0"/>
              <a:t>This mechanism is </a:t>
            </a:r>
            <a:r>
              <a:rPr lang="en-US" sz="1800" b="1" dirty="0"/>
              <a:t>store-and-forward packet switching</a:t>
            </a:r>
          </a:p>
        </p:txBody>
      </p:sp>
    </p:spTree>
    <p:extLst>
      <p:ext uri="{BB962C8B-B14F-4D97-AF65-F5344CB8AC3E}">
        <p14:creationId xmlns:p14="http://schemas.microsoft.com/office/powerpoint/2010/main" val="13072421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Traffic-Aware Routing</a:t>
            </a:r>
          </a:p>
        </p:txBody>
      </p:sp>
      <p:sp>
        <p:nvSpPr>
          <p:cNvPr id="5" name="Text Placeholder 4"/>
          <p:cNvSpPr>
            <a:spLocks noGrp="1"/>
          </p:cNvSpPr>
          <p:nvPr>
            <p:ph type="body" idx="1"/>
          </p:nvPr>
        </p:nvSpPr>
        <p:spPr/>
        <p:txBody>
          <a:bodyPr/>
          <a:lstStyle/>
          <a:p>
            <a:pPr algn="ctr"/>
            <a:r>
              <a:rPr lang="en-US" altLang="en-US" dirty="0"/>
              <a:t>A network in which the East and West parts are connected by two links</a:t>
            </a:r>
          </a:p>
        </p:txBody>
      </p:sp>
      <p:pic>
        <p:nvPicPr>
          <p:cNvPr id="4" name="Picture Placeholder 3" descr="Short Description:&#10;An illustration shows a network with two part connected together by two links.&#10;&#10;Long Description: &#10;The network shows five nodes labeled, A through E connected to each other at five vertices of a pentagon on the left and five nodes labeled, F to J connected to each other at five vertices of a pentagon on the right. The part on the left is labeled, west and that on the right is labeled, east. The nodes C and E of west are connected to nodes F and I of east.&#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157067" y="1496819"/>
            <a:ext cx="6829865" cy="3712011"/>
          </a:xfrm>
        </p:spPr>
      </p:pic>
    </p:spTree>
    <p:extLst>
      <p:ext uri="{BB962C8B-B14F-4D97-AF65-F5344CB8AC3E}">
        <p14:creationId xmlns:p14="http://schemas.microsoft.com/office/powerpoint/2010/main" val="29403744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Admission Control</a:t>
            </a:r>
          </a:p>
        </p:txBody>
      </p:sp>
      <p:sp>
        <p:nvSpPr>
          <p:cNvPr id="5" name="Text Placeholder 4"/>
          <p:cNvSpPr>
            <a:spLocks noGrp="1"/>
          </p:cNvSpPr>
          <p:nvPr>
            <p:ph type="body" idx="1"/>
          </p:nvPr>
        </p:nvSpPr>
        <p:spPr/>
        <p:txBody>
          <a:bodyPr/>
          <a:lstStyle/>
          <a:p>
            <a:r>
              <a:rPr lang="en-US" altLang="en-US" dirty="0"/>
              <a:t>(a) A congested network. (b) The portion of the network that is not congested. A virtual circuit from </a:t>
            </a:r>
            <a:r>
              <a:rPr lang="en-US" altLang="en-US" i="1" dirty="0"/>
              <a:t>A</a:t>
            </a:r>
            <a:r>
              <a:rPr lang="en-US" altLang="en-US" dirty="0"/>
              <a:t> to </a:t>
            </a:r>
            <a:r>
              <a:rPr lang="en-US" altLang="en-US" i="1" dirty="0"/>
              <a:t>B</a:t>
            </a:r>
            <a:r>
              <a:rPr lang="en-US" altLang="en-US" dirty="0"/>
              <a:t> is also shown.</a:t>
            </a:r>
          </a:p>
        </p:txBody>
      </p:sp>
      <p:pic>
        <p:nvPicPr>
          <p:cNvPr id="4" name="Picture Placeholder 3" descr="Short Description: &#10;A two part illustration depicts a congestion network.&#10;&#10;Long Description: &#10;The first part shows a network with points A and B connected to each other through various nodes. Two nodes where more than two communication lines are meeting are labeled, congestion. The second part shows the communication lines at congestion removed. A dashed line along the path from A to B is labeled, virtual circuit.&#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90690" y="2033391"/>
            <a:ext cx="6962619" cy="2650713"/>
          </a:xfrm>
        </p:spPr>
      </p:pic>
    </p:spTree>
    <p:extLst>
      <p:ext uri="{BB962C8B-B14F-4D97-AF65-F5344CB8AC3E}">
        <p14:creationId xmlns:p14="http://schemas.microsoft.com/office/powerpoint/2010/main" val="3489512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Shaping (1 of 2)</a:t>
            </a:r>
          </a:p>
        </p:txBody>
      </p:sp>
      <p:sp>
        <p:nvSpPr>
          <p:cNvPr id="5" name="Text Placeholder 4"/>
          <p:cNvSpPr>
            <a:spLocks noGrp="1"/>
          </p:cNvSpPr>
          <p:nvPr>
            <p:ph type="body" idx="1"/>
          </p:nvPr>
        </p:nvSpPr>
        <p:spPr/>
        <p:txBody>
          <a:bodyPr/>
          <a:lstStyle/>
          <a:p>
            <a:pPr algn="ctr"/>
            <a:r>
              <a:rPr lang="en-US" altLang="en-US" dirty="0"/>
              <a:t>(a) Shaping packets. (b) A leaky bucket. (c) A token bucket.</a:t>
            </a:r>
          </a:p>
        </p:txBody>
      </p:sp>
      <p:pic>
        <p:nvPicPr>
          <p:cNvPr id="4" name="Picture Placeholder 3" descr="Short Description: &#10;A three part illustration shows shaping packets, a leaky bucket, and a token bucket.&#10;&#10;Long Description: &#10;The first part shows many packets being sent from a host to a network. The packets are aligned vertically below the host and a region in the middle is labeled, check bucket here. The second part shows a bucket of vertical height B with a whole at the bottom. The water is flowing out of the hole at rate R. The bucket is labeled, put in water. The third part shows a bucket of vertical height B under a running tap. The water is flowing out of the tap at rate R. The bucket is labeled, take out water or tokens.&#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9203" y="1977122"/>
            <a:ext cx="7625594" cy="2890300"/>
          </a:xfrm>
        </p:spPr>
      </p:pic>
    </p:spTree>
    <p:extLst>
      <p:ext uri="{BB962C8B-B14F-4D97-AF65-F5344CB8AC3E}">
        <p14:creationId xmlns:p14="http://schemas.microsoft.com/office/powerpoint/2010/main" val="8816404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Shaping (2 of 2)</a:t>
            </a:r>
          </a:p>
        </p:txBody>
      </p:sp>
      <p:sp>
        <p:nvSpPr>
          <p:cNvPr id="5" name="Text Placeholder 4"/>
          <p:cNvSpPr>
            <a:spLocks noGrp="1"/>
          </p:cNvSpPr>
          <p:nvPr>
            <p:ph type="body" idx="1"/>
          </p:nvPr>
        </p:nvSpPr>
        <p:spPr/>
        <p:txBody>
          <a:bodyPr/>
          <a:lstStyle/>
          <a:p>
            <a:r>
              <a:rPr lang="en-US" dirty="0"/>
              <a:t>(a) Traffic from a host. Output shaped by a token bucket of rate 200 Mbps and capacity (b) 9600 KB and (c) 0 KB. Token bucket level for shaping with rate 200 Mbps and capacity (d) 16,000 KB, (e) 9600 KB, and (f) 0 KB. </a:t>
            </a:r>
            <a:endParaRPr lang="en-US" altLang="en-US" dirty="0"/>
          </a:p>
        </p:txBody>
      </p:sp>
      <p:pic>
        <p:nvPicPr>
          <p:cNvPr id="9" name="Picture Placeholder 8" descr="Short Description: &#10;A set of six graph.&#10;&#10;Long Description: &#10;The vertical axis of the first three graphs is labeled, rate (m b p s) and the horizontal axis is labeled time, (m sec). In the first graph, there is a vertical band of height 1000 m b p s on the left along the vertical axis. The band is labeled, 125 M B per second for 125 m second. There is a horizontal band in the middle along the horizontal axis. The band is labeled, 25 M B per second for 250 m second. The second graph shows a vertical bank labeled, with R = 25 M B per second, a horizontal bank next to this band and a horizontal band along the horizontal axis in the middle. The horizontal bands are labeled, B = 9600 K B. The third graph shows a horizontal band labeled, with R = 25 M B per s, B = 0 along the horizontal axis. The length of the band is 1000 m second. The vertical axis of the remaining three graphs is labeled, bucket (K B) and the horizontal axis is labeled time, (m sec). The fourth graph shows a line sloping downward from point (0, 16,000) on the vertical axis to meet a point on the horizontal axis. The line then rises upward, becomes nearly parallel to the horizontal axis, and finally slopes upward to the upper right corner. The fifth graph shows a line sloping downward from point (0, 9,600) on the vertical axis to meet a point on the horizontal axis. The line overlaps the horizontal axis for some time and then rises upward, becomes nearly parallel to the horizontal axis, and finally slopes upward to the upper right corner. The sixth graph shows a thin line along the horizontal axis. The line is labeled, bucket always empty.&#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565031" y="1431032"/>
            <a:ext cx="6013938" cy="3732481"/>
          </a:xfrm>
        </p:spPr>
      </p:pic>
    </p:spTree>
    <p:extLst>
      <p:ext uri="{BB962C8B-B14F-4D97-AF65-F5344CB8AC3E}">
        <p14:creationId xmlns:p14="http://schemas.microsoft.com/office/powerpoint/2010/main" val="25138925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Explicit Congestion Notification</a:t>
            </a:r>
          </a:p>
        </p:txBody>
      </p:sp>
      <p:sp>
        <p:nvSpPr>
          <p:cNvPr id="5" name="Text Placeholder 4"/>
          <p:cNvSpPr>
            <a:spLocks noGrp="1"/>
          </p:cNvSpPr>
          <p:nvPr>
            <p:ph type="body" idx="1"/>
          </p:nvPr>
        </p:nvSpPr>
        <p:spPr/>
        <p:txBody>
          <a:bodyPr/>
          <a:lstStyle/>
          <a:p>
            <a:pPr algn="ctr"/>
            <a:r>
              <a:rPr lang="fr-FR" altLang="en-US" dirty="0"/>
              <a:t>Explicit congestion notification</a:t>
            </a:r>
            <a:endParaRPr lang="en-US" altLang="en-US" dirty="0"/>
          </a:p>
        </p:txBody>
      </p:sp>
      <p:pic>
        <p:nvPicPr>
          <p:cNvPr id="4" name="Picture Placeholder 3" descr="Short Description:&#10;An illustration shows the explicit congestion notification.&#10;&#10;Long Description:&#10;Two hosts are connected to each other through three routers. The host to the left sends data packets to the host to the right. From left to right, the first router has 1 packet, second router labeled as congested router has one marked and three unmarked packets, and the third router has one marked packet. The second host sends the congestion signal to the first host.&#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74916" y="2366999"/>
            <a:ext cx="7794167" cy="1612372"/>
          </a:xfrm>
        </p:spPr>
      </p:pic>
    </p:spTree>
    <p:extLst>
      <p:ext uri="{BB962C8B-B14F-4D97-AF65-F5344CB8AC3E}">
        <p14:creationId xmlns:p14="http://schemas.microsoft.com/office/powerpoint/2010/main" val="2062373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Hop-by-Hop Backpressure</a:t>
            </a:r>
          </a:p>
        </p:txBody>
      </p:sp>
      <p:sp>
        <p:nvSpPr>
          <p:cNvPr id="5" name="Text Placeholder 4"/>
          <p:cNvSpPr>
            <a:spLocks noGrp="1"/>
          </p:cNvSpPr>
          <p:nvPr>
            <p:ph type="body" idx="1"/>
          </p:nvPr>
        </p:nvSpPr>
        <p:spPr>
          <a:xfrm>
            <a:off x="457200" y="5857719"/>
            <a:ext cx="8229600" cy="639209"/>
          </a:xfrm>
        </p:spPr>
        <p:txBody>
          <a:bodyPr/>
          <a:lstStyle/>
          <a:p>
            <a:r>
              <a:rPr lang="en-US" altLang="en-US" dirty="0"/>
              <a:t>(a) A choke packet that affects only the source. (b) A choke packet that affects each hop it passes through.</a:t>
            </a:r>
          </a:p>
        </p:txBody>
      </p:sp>
      <p:pic>
        <p:nvPicPr>
          <p:cNvPr id="4" name="Picture Placeholder 3" descr="Short Description: &#10;A two part illustration depicts a choke packet that affects only the source and a choke packet that affects each hop it passes through.&#10;&#10;Long Description: &#10;The first part shows seven cases of flow in a network consisting of six routers on six vertices of a hexagon. The routers are labeled, A through E. The first case shows packet pass through communication line A E, E F, and F D with a heavy flow. The second case shows a chock packet along line F D. The third case shows the choke packet along line E F. The fourth case shows a choke packet along line A E. The fifth case shows a reduced flow in line A E. The sixth case shows a reduced flow in A E and E F. The flow in F D is still at maximum rate. The seventh case shows a reduced flow in all the three lines. The second part shows the same network with five different cases. The first case shows packet pass through communication line A E, E F, and F D with a heavy flow. The second case shows a chock packet along line F D. The third case shows the choke packet along line E F and the flow along F D is reduced. The fourth case shows a choke packet along line A E and the flow along E F and F D is reduced. The fifth case shows a reduced flow in all the three lines.  &#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3064999" y="1291369"/>
            <a:ext cx="3014002" cy="4566350"/>
          </a:xfrm>
        </p:spPr>
      </p:pic>
    </p:spTree>
    <p:extLst>
      <p:ext uri="{BB962C8B-B14F-4D97-AF65-F5344CB8AC3E}">
        <p14:creationId xmlns:p14="http://schemas.microsoft.com/office/powerpoint/2010/main" val="26152274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of Service and Application </a:t>
            </a:r>
            <a:r>
              <a:rPr lang="en-US" dirty="0" err="1"/>
              <a:t>QoE</a:t>
            </a:r>
            <a:endParaRPr lang="en-US" dirty="0"/>
          </a:p>
        </p:txBody>
      </p:sp>
      <p:sp>
        <p:nvSpPr>
          <p:cNvPr id="3" name="Text Placeholder 2"/>
          <p:cNvSpPr>
            <a:spLocks noGrp="1"/>
          </p:cNvSpPr>
          <p:nvPr>
            <p:ph type="body" idx="1"/>
          </p:nvPr>
        </p:nvSpPr>
        <p:spPr/>
        <p:txBody>
          <a:bodyPr/>
          <a:lstStyle/>
          <a:p>
            <a:r>
              <a:rPr lang="en-US" dirty="0"/>
              <a:t>Application QoS requirements</a:t>
            </a:r>
          </a:p>
          <a:p>
            <a:r>
              <a:rPr lang="en-US" dirty="0"/>
              <a:t>Overprovisioning</a:t>
            </a:r>
          </a:p>
          <a:p>
            <a:r>
              <a:rPr lang="en-US" dirty="0"/>
              <a:t>Packet scheduling</a:t>
            </a:r>
          </a:p>
          <a:p>
            <a:r>
              <a:rPr lang="en-US" dirty="0"/>
              <a:t>Integrated services</a:t>
            </a:r>
          </a:p>
          <a:p>
            <a:pPr lvl="1"/>
            <a:r>
              <a:rPr lang="en-US" dirty="0"/>
              <a:t>RSVP—The Resource reSerVation Protocol</a:t>
            </a:r>
          </a:p>
          <a:p>
            <a:r>
              <a:rPr lang="en-US"/>
              <a:t>Differentiated </a:t>
            </a:r>
            <a:r>
              <a:rPr lang="en-US" dirty="0"/>
              <a:t>services</a:t>
            </a:r>
          </a:p>
          <a:p>
            <a:pPr lvl="1"/>
            <a:r>
              <a:rPr lang="en-US" dirty="0"/>
              <a:t>Expedited forwarding</a:t>
            </a:r>
          </a:p>
          <a:p>
            <a:pPr lvl="1"/>
            <a:r>
              <a:rPr lang="en-US" dirty="0"/>
              <a:t>Assured forwarding</a:t>
            </a:r>
            <a:br>
              <a:rPr lang="en-US" dirty="0"/>
            </a:br>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6671430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QoS Requirements</a:t>
            </a:r>
          </a:p>
        </p:txBody>
      </p:sp>
      <p:sp>
        <p:nvSpPr>
          <p:cNvPr id="5" name="Text Placeholder 4"/>
          <p:cNvSpPr>
            <a:spLocks noGrp="1"/>
          </p:cNvSpPr>
          <p:nvPr>
            <p:ph type="body" idx="1"/>
          </p:nvPr>
        </p:nvSpPr>
        <p:spPr/>
        <p:txBody>
          <a:bodyPr/>
          <a:lstStyle/>
          <a:p>
            <a:pPr algn="ctr"/>
            <a:r>
              <a:rPr lang="en-US" altLang="en-US" dirty="0"/>
              <a:t>Stringency of applications’ quality-of-service requirements</a:t>
            </a:r>
          </a:p>
        </p:txBody>
      </p:sp>
      <p:pic>
        <p:nvPicPr>
          <p:cNvPr id="8" name="Picture 7">
            <a:extLst>
              <a:ext uri="{FF2B5EF4-FFF2-40B4-BE49-F238E27FC236}">
                <a16:creationId xmlns:a16="http://schemas.microsoft.com/office/drawing/2014/main" id="{44FA7AA1-9ED4-F345-8BCD-D3F8A9AE607A}"/>
              </a:ext>
            </a:extLst>
          </p:cNvPr>
          <p:cNvPicPr>
            <a:picLocks noChangeAspect="1"/>
          </p:cNvPicPr>
          <p:nvPr/>
        </p:nvPicPr>
        <p:blipFill>
          <a:blip r:embed="rId3"/>
          <a:stretch>
            <a:fillRect/>
          </a:stretch>
        </p:blipFill>
        <p:spPr>
          <a:xfrm>
            <a:off x="727364" y="1655606"/>
            <a:ext cx="7689272" cy="3546788"/>
          </a:xfrm>
          <a:prstGeom prst="rect">
            <a:avLst/>
          </a:prstGeom>
        </p:spPr>
      </p:pic>
    </p:spTree>
    <p:extLst>
      <p:ext uri="{BB962C8B-B14F-4D97-AF65-F5344CB8AC3E}">
        <p14:creationId xmlns:p14="http://schemas.microsoft.com/office/powerpoint/2010/main" val="41791252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Categories of QoS and Examples</a:t>
            </a:r>
          </a:p>
        </p:txBody>
      </p:sp>
      <p:sp>
        <p:nvSpPr>
          <p:cNvPr id="3" name="Text Placeholder 2"/>
          <p:cNvSpPr>
            <a:spLocks noGrp="1"/>
          </p:cNvSpPr>
          <p:nvPr>
            <p:ph type="body" idx="1"/>
          </p:nvPr>
        </p:nvSpPr>
        <p:spPr/>
        <p:txBody>
          <a:bodyPr/>
          <a:lstStyle/>
          <a:p>
            <a:r>
              <a:rPr lang="en-US" dirty="0"/>
              <a:t>Constant bit rate</a:t>
            </a:r>
          </a:p>
          <a:p>
            <a:pPr lvl="1"/>
            <a:r>
              <a:rPr lang="en-US" dirty="0"/>
              <a:t>Telephony</a:t>
            </a:r>
          </a:p>
          <a:p>
            <a:r>
              <a:rPr lang="en-US" dirty="0"/>
              <a:t>Real-time variable bit rate</a:t>
            </a:r>
          </a:p>
          <a:p>
            <a:pPr lvl="1"/>
            <a:r>
              <a:rPr lang="en-US" dirty="0"/>
              <a:t>Compressed videoconferencing</a:t>
            </a:r>
          </a:p>
          <a:p>
            <a:r>
              <a:rPr lang="en-US" dirty="0"/>
              <a:t>Non-real-time variable bit rate</a:t>
            </a:r>
          </a:p>
          <a:p>
            <a:pPr lvl="1"/>
            <a:r>
              <a:rPr lang="en-US" dirty="0"/>
              <a:t>Watching a movie on demand</a:t>
            </a:r>
          </a:p>
          <a:p>
            <a:r>
              <a:rPr lang="en-US" dirty="0"/>
              <a:t>Available bit rate </a:t>
            </a:r>
          </a:p>
          <a:p>
            <a:pPr lvl="1"/>
            <a:r>
              <a:rPr lang="en-US" dirty="0"/>
              <a:t>File transfer</a:t>
            </a:r>
          </a:p>
        </p:txBody>
      </p:sp>
    </p:spTree>
    <p:extLst>
      <p:ext uri="{BB962C8B-B14F-4D97-AF65-F5344CB8AC3E}">
        <p14:creationId xmlns:p14="http://schemas.microsoft.com/office/powerpoint/2010/main" val="22240828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Overprovisioning</a:t>
            </a:r>
          </a:p>
        </p:txBody>
      </p:sp>
      <p:sp>
        <p:nvSpPr>
          <p:cNvPr id="3" name="Text Placeholder 2"/>
          <p:cNvSpPr>
            <a:spLocks noGrp="1"/>
          </p:cNvSpPr>
          <p:nvPr>
            <p:ph type="body" idx="1"/>
          </p:nvPr>
        </p:nvSpPr>
        <p:spPr/>
        <p:txBody>
          <a:bodyPr/>
          <a:lstStyle/>
          <a:p>
            <a:r>
              <a:rPr lang="en-US" dirty="0"/>
              <a:t>Helps to provide good quality of service</a:t>
            </a:r>
          </a:p>
          <a:p>
            <a:pPr lvl="1"/>
            <a:r>
              <a:rPr lang="en-US" dirty="0"/>
              <a:t>Ensure the network has the capacity for all traffic</a:t>
            </a:r>
          </a:p>
          <a:p>
            <a:pPr lvl="1"/>
            <a:r>
              <a:rPr lang="en-US" dirty="0"/>
              <a:t>Expensive solution</a:t>
            </a:r>
          </a:p>
          <a:p>
            <a:r>
              <a:rPr lang="en-US" dirty="0"/>
              <a:t>Network issues to address for quality of service</a:t>
            </a:r>
          </a:p>
          <a:p>
            <a:pPr lvl="1"/>
            <a:r>
              <a:rPr lang="en-US" dirty="0"/>
              <a:t>Addressing applications needs</a:t>
            </a:r>
          </a:p>
          <a:p>
            <a:pPr lvl="1"/>
            <a:r>
              <a:rPr lang="en-US" dirty="0"/>
              <a:t>Regulating traffic entering the network</a:t>
            </a:r>
          </a:p>
          <a:p>
            <a:pPr lvl="1"/>
            <a:r>
              <a:rPr lang="en-US" dirty="0"/>
              <a:t>Reserving resources at routers to guarantee performance</a:t>
            </a:r>
          </a:p>
          <a:p>
            <a:pPr lvl="1"/>
            <a:r>
              <a:rPr lang="en-US" dirty="0"/>
              <a:t>Safely accepting more traffic</a:t>
            </a:r>
          </a:p>
        </p:txBody>
      </p:sp>
    </p:spTree>
    <p:extLst>
      <p:ext uri="{BB962C8B-B14F-4D97-AF65-F5344CB8AC3E}">
        <p14:creationId xmlns:p14="http://schemas.microsoft.com/office/powerpoint/2010/main" val="2809993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Services Provided to the Transport Layer</a:t>
            </a:r>
          </a:p>
        </p:txBody>
      </p:sp>
      <p:sp>
        <p:nvSpPr>
          <p:cNvPr id="3" name="Text Placeholder 2"/>
          <p:cNvSpPr>
            <a:spLocks noGrp="1"/>
          </p:cNvSpPr>
          <p:nvPr>
            <p:ph type="body" idx="1"/>
          </p:nvPr>
        </p:nvSpPr>
        <p:spPr/>
        <p:txBody>
          <a:bodyPr/>
          <a:lstStyle/>
          <a:p>
            <a:r>
              <a:rPr lang="en-US" dirty="0"/>
              <a:t>Services independent of router technology</a:t>
            </a:r>
          </a:p>
          <a:p>
            <a:r>
              <a:rPr lang="en-US" dirty="0"/>
              <a:t>Transport layer shielded from number, type, topology of routers</a:t>
            </a:r>
          </a:p>
          <a:p>
            <a:r>
              <a:rPr lang="en-US" dirty="0"/>
              <a:t>Network addresses available to transport layer use uniform numbering plan</a:t>
            </a:r>
          </a:p>
          <a:p>
            <a:pPr lvl="1"/>
            <a:r>
              <a:rPr lang="en-US" dirty="0"/>
              <a:t>Even across LANs and WANs</a:t>
            </a:r>
          </a:p>
        </p:txBody>
      </p:sp>
    </p:spTree>
    <p:extLst>
      <p:ext uri="{BB962C8B-B14F-4D97-AF65-F5344CB8AC3E}">
        <p14:creationId xmlns:p14="http://schemas.microsoft.com/office/powerpoint/2010/main" val="20978236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Scheduling</a:t>
            </a:r>
          </a:p>
        </p:txBody>
      </p:sp>
      <p:sp>
        <p:nvSpPr>
          <p:cNvPr id="3" name="Text Placeholder 2"/>
          <p:cNvSpPr>
            <a:spLocks noGrp="1"/>
          </p:cNvSpPr>
          <p:nvPr>
            <p:ph type="body" idx="1"/>
          </p:nvPr>
        </p:nvSpPr>
        <p:spPr/>
        <p:txBody>
          <a:bodyPr/>
          <a:lstStyle/>
          <a:p>
            <a:r>
              <a:rPr lang="en-US" dirty="0"/>
              <a:t>Router resources reserved for different flows</a:t>
            </a:r>
          </a:p>
          <a:p>
            <a:pPr lvl="1"/>
            <a:r>
              <a:rPr lang="en-US" dirty="0"/>
              <a:t>Bandwidth</a:t>
            </a:r>
          </a:p>
          <a:p>
            <a:pPr lvl="1"/>
            <a:r>
              <a:rPr lang="en-US" dirty="0"/>
              <a:t>Buffer space</a:t>
            </a:r>
          </a:p>
          <a:p>
            <a:pPr lvl="1"/>
            <a:r>
              <a:rPr lang="en-US" dirty="0"/>
              <a:t>CPU cycles</a:t>
            </a:r>
          </a:p>
          <a:p>
            <a:r>
              <a:rPr lang="en-US" dirty="0"/>
              <a:t>Algorithms</a:t>
            </a:r>
          </a:p>
          <a:p>
            <a:pPr lvl="1"/>
            <a:r>
              <a:rPr lang="en-US" dirty="0"/>
              <a:t>First-In First-Out (FIFO) scheduling</a:t>
            </a:r>
          </a:p>
          <a:p>
            <a:pPr lvl="1"/>
            <a:r>
              <a:rPr lang="en-US" dirty="0"/>
              <a:t>Fair queueing</a:t>
            </a:r>
          </a:p>
          <a:p>
            <a:pPr lvl="1"/>
            <a:r>
              <a:rPr lang="en-US" dirty="0"/>
              <a:t>Weighted fair queueing</a:t>
            </a:r>
          </a:p>
          <a:p>
            <a:pPr lvl="1"/>
            <a:r>
              <a:rPr lang="en-US" dirty="0"/>
              <a:t>Putting it together</a:t>
            </a:r>
          </a:p>
        </p:txBody>
      </p:sp>
    </p:spTree>
    <p:extLst>
      <p:ext uri="{BB962C8B-B14F-4D97-AF65-F5344CB8AC3E}">
        <p14:creationId xmlns:p14="http://schemas.microsoft.com/office/powerpoint/2010/main" val="18343315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 Queueing (1 of 2)</a:t>
            </a:r>
          </a:p>
        </p:txBody>
      </p:sp>
      <p:sp>
        <p:nvSpPr>
          <p:cNvPr id="5" name="Text Placeholder 4"/>
          <p:cNvSpPr>
            <a:spLocks noGrp="1"/>
          </p:cNvSpPr>
          <p:nvPr>
            <p:ph type="body" idx="1"/>
          </p:nvPr>
        </p:nvSpPr>
        <p:spPr/>
        <p:txBody>
          <a:bodyPr/>
          <a:lstStyle/>
          <a:p>
            <a:pPr algn="ctr"/>
            <a:r>
              <a:rPr lang="en-US" altLang="en-US" dirty="0"/>
              <a:t>Round-robin fair queueing</a:t>
            </a:r>
          </a:p>
        </p:txBody>
      </p:sp>
      <p:pic>
        <p:nvPicPr>
          <p:cNvPr id="4" name="Picture Placeholder 3" descr="Short Description: &#10;An illustration depicts Round robin fair queueing.&#10;&#10;Long Description: &#10;The illustration shows three input queues labeled, 1, 2 and 3 on the left, a curved arrow labeled, round robin service in the middle, and a single output line on the right. The packets in the output line are labeled, 1, 2, 3, 1, 2, 3 from the right to the left.&#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48197" y="2413220"/>
            <a:ext cx="7247606" cy="1891494"/>
          </a:xfrm>
        </p:spPr>
      </p:pic>
    </p:spTree>
    <p:extLst>
      <p:ext uri="{BB962C8B-B14F-4D97-AF65-F5344CB8AC3E}">
        <p14:creationId xmlns:p14="http://schemas.microsoft.com/office/powerpoint/2010/main" val="40737441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 Queueing (2 of 2)</a:t>
            </a:r>
          </a:p>
        </p:txBody>
      </p:sp>
      <p:sp>
        <p:nvSpPr>
          <p:cNvPr id="5" name="Text Placeholder 4"/>
          <p:cNvSpPr>
            <a:spLocks noGrp="1"/>
          </p:cNvSpPr>
          <p:nvPr>
            <p:ph type="body" idx="1"/>
          </p:nvPr>
        </p:nvSpPr>
        <p:spPr/>
        <p:txBody>
          <a:bodyPr/>
          <a:lstStyle/>
          <a:p>
            <a:pPr algn="ctr"/>
            <a:r>
              <a:rPr lang="en-US" altLang="en-US" dirty="0"/>
              <a:t>(a) Weighted Fair Queueing. (b) Finishing times for the packets.</a:t>
            </a:r>
          </a:p>
        </p:txBody>
      </p:sp>
      <p:pic>
        <p:nvPicPr>
          <p:cNvPr id="6" name="Picture Placeholder 5" descr="Short Description: &#10;An illustration and a table depicts the weighted fair queueing and finishing times for the packets.&#10;&#10;Long Description:&#10;The illustration shows three input queues with packets F and A on the top, H, D, and B in the middle, and G, E, and C at the bottom. The packet F is labeled, arrives after D but goes first. The packet H is labeled, arrives late. The queue at the bottom is labeled, 2 X with text, weight is 2. There is a curved arrow labeled, fair queueing next to these input queues. The finishing time for the packets is as follows.&#10;Packet Arrival time Length Finish time Output order&#10;A 0 8 8 1&#10;B 5 6 11 3&#10;C 5 10 10 2&#10;D 8 9 20 7&#10;E 8 8 14 4&#10;F 10 6 16 5&#10;G 11 10 19 6&#10;H 20 8 28 8&#1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157067" y="2371016"/>
            <a:ext cx="6829865" cy="2417807"/>
          </a:xfrm>
        </p:spPr>
      </p:pic>
    </p:spTree>
    <p:extLst>
      <p:ext uri="{BB962C8B-B14F-4D97-AF65-F5344CB8AC3E}">
        <p14:creationId xmlns:p14="http://schemas.microsoft.com/office/powerpoint/2010/main" val="26129491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it Together (1 of 2)</a:t>
            </a:r>
          </a:p>
        </p:txBody>
      </p:sp>
      <p:sp>
        <p:nvSpPr>
          <p:cNvPr id="5" name="Text Placeholder 4"/>
          <p:cNvSpPr>
            <a:spLocks noGrp="1"/>
          </p:cNvSpPr>
          <p:nvPr>
            <p:ph type="body" idx="1"/>
          </p:nvPr>
        </p:nvSpPr>
        <p:spPr/>
        <p:txBody>
          <a:bodyPr/>
          <a:lstStyle/>
          <a:p>
            <a:pPr algn="ctr"/>
            <a:r>
              <a:rPr lang="en-US" dirty="0"/>
              <a:t>An example flow specification</a:t>
            </a:r>
            <a:endParaRPr lang="en-US" altLang="en-US" dirty="0"/>
          </a:p>
        </p:txBody>
      </p:sp>
      <p:pic>
        <p:nvPicPr>
          <p:cNvPr id="7" name="Picture 6">
            <a:extLst>
              <a:ext uri="{FF2B5EF4-FFF2-40B4-BE49-F238E27FC236}">
                <a16:creationId xmlns:a16="http://schemas.microsoft.com/office/drawing/2014/main" id="{4AF10340-E0CD-6B48-9A3C-88CF90FB0B21}"/>
              </a:ext>
            </a:extLst>
          </p:cNvPr>
          <p:cNvPicPr>
            <a:picLocks noChangeAspect="1"/>
          </p:cNvPicPr>
          <p:nvPr/>
        </p:nvPicPr>
        <p:blipFill>
          <a:blip r:embed="rId3"/>
          <a:stretch>
            <a:fillRect/>
          </a:stretch>
        </p:blipFill>
        <p:spPr>
          <a:xfrm>
            <a:off x="997527" y="1390689"/>
            <a:ext cx="7148946" cy="4076622"/>
          </a:xfrm>
          <a:prstGeom prst="rect">
            <a:avLst/>
          </a:prstGeom>
        </p:spPr>
      </p:pic>
    </p:spTree>
    <p:extLst>
      <p:ext uri="{BB962C8B-B14F-4D97-AF65-F5344CB8AC3E}">
        <p14:creationId xmlns:p14="http://schemas.microsoft.com/office/powerpoint/2010/main" val="7273359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it Together (2 of 2)</a:t>
            </a:r>
          </a:p>
        </p:txBody>
      </p:sp>
      <p:sp>
        <p:nvSpPr>
          <p:cNvPr id="5" name="Text Placeholder 4"/>
          <p:cNvSpPr>
            <a:spLocks noGrp="1"/>
          </p:cNvSpPr>
          <p:nvPr>
            <p:ph type="body" idx="1"/>
          </p:nvPr>
        </p:nvSpPr>
        <p:spPr/>
        <p:txBody>
          <a:bodyPr/>
          <a:lstStyle/>
          <a:p>
            <a:pPr algn="ctr"/>
            <a:r>
              <a:rPr lang="en-US" dirty="0"/>
              <a:t>Bandwidth and delay guarantees with token buckets and WFQ</a:t>
            </a:r>
            <a:endParaRPr lang="en-US" altLang="en-US" dirty="0"/>
          </a:p>
        </p:txBody>
      </p:sp>
      <p:pic>
        <p:nvPicPr>
          <p:cNvPr id="9" name="Picture Placeholder 8" descr="Short Description: &#10;An illustration shows the bandwidth and delay guarantees with token buckets and W F Q.&#10;&#10;Long Description: &#10;The illustration shows traffic from a (R, B) traffic source and other sources entering a router making three queues. The top and bottom queues are labeled, lower w sub I and the middle queue is labeled, upper W. A right arrow from the router is labeled, capacity C. Upper W is labeled, R is less than start fraction upper W times C over sum of weights end fraction. The lower w sub i for lower queue is labeled, weighted fair queue.&#1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95289" y="2483557"/>
            <a:ext cx="7153422" cy="2008627"/>
          </a:xfrm>
        </p:spPr>
      </p:pic>
    </p:spTree>
    <p:extLst>
      <p:ext uri="{BB962C8B-B14F-4D97-AF65-F5344CB8AC3E}">
        <p14:creationId xmlns:p14="http://schemas.microsoft.com/office/powerpoint/2010/main" val="35256667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Integrated Services (1 of 2)</a:t>
            </a:r>
          </a:p>
        </p:txBody>
      </p:sp>
      <p:sp>
        <p:nvSpPr>
          <p:cNvPr id="5" name="Text Placeholder 4"/>
          <p:cNvSpPr>
            <a:spLocks noGrp="1"/>
          </p:cNvSpPr>
          <p:nvPr>
            <p:ph type="body" idx="1"/>
          </p:nvPr>
        </p:nvSpPr>
        <p:spPr/>
        <p:txBody>
          <a:bodyPr/>
          <a:lstStyle/>
          <a:p>
            <a:r>
              <a:rPr lang="en-US" altLang="en-US" dirty="0"/>
              <a:t>(a) A network. (b) The multicast spanning tree for host 1. (c) The multicast spanning tree for host 2.</a:t>
            </a:r>
          </a:p>
        </p:txBody>
      </p:sp>
      <p:pic>
        <p:nvPicPr>
          <p:cNvPr id="4" name="Picture Placeholder 3" descr="Short Description: &#10;A three part illustration shows a network, the multicast spanning tree for host 1, and the multicast spanning tree for host 2.&#10;&#10;Long Description: &#10;The first part shows a network with 12 nodes labeled, A through L connected in it. There are senders 1 and 2 at the top and receivers 3, 4, and 5 at the bottom. The second part shows all the communication lines removed except A E, E H, H J, H K, and H L so that only packets from sender 1 can reach the receiver 3, 4, and 5. The third part shows all the communication lines removed except C E, E H, H J, H K, and H L so that only packets from sender 2 can reach the receiver 3, 4, and 5.&#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586132" y="1331882"/>
            <a:ext cx="5971735" cy="3938804"/>
          </a:xfrm>
        </p:spPr>
      </p:pic>
    </p:spTree>
    <p:extLst>
      <p:ext uri="{BB962C8B-B14F-4D97-AF65-F5344CB8AC3E}">
        <p14:creationId xmlns:p14="http://schemas.microsoft.com/office/powerpoint/2010/main" val="8716934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Integrated Services (2 of 2)</a:t>
            </a:r>
          </a:p>
        </p:txBody>
      </p:sp>
      <p:sp>
        <p:nvSpPr>
          <p:cNvPr id="5" name="Text Placeholder 4"/>
          <p:cNvSpPr>
            <a:spLocks noGrp="1"/>
          </p:cNvSpPr>
          <p:nvPr>
            <p:ph type="body" idx="1"/>
          </p:nvPr>
        </p:nvSpPr>
        <p:spPr/>
        <p:txBody>
          <a:bodyPr/>
          <a:lstStyle/>
          <a:p>
            <a:r>
              <a:rPr lang="en-US" dirty="0"/>
              <a:t>(a) Host 3 requests a channel to host 1. (b) Host 3 then requests a second channel, to host 2. (c) Host 5 requests a channel to host 1. </a:t>
            </a:r>
            <a:endParaRPr lang="en-US" altLang="en-US" dirty="0"/>
          </a:p>
        </p:txBody>
      </p:sp>
      <p:pic>
        <p:nvPicPr>
          <p:cNvPr id="10" name="Picture Placeholder 9" descr="Short Description: &#10;A three part illustration shows three different requests between the hosts.&#10;&#10;Long Description: &#10;The first part shows a network with 12 nodes labeled, A through L. There are senders 1 and 2 at the top and receivers 3, 4, and 5 at the bottom. There is a channel highlighted from sender 1 to receiver 3. The second part shows another channel highlighted from sender 2 to receiver 5. The third part shows channels highlighted from sender 1 to receiver 3 and 5 and another channel highlighted from sender 2 to receiver 3."/>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410286" y="1721940"/>
            <a:ext cx="6323428" cy="3329031"/>
          </a:xfrm>
        </p:spPr>
      </p:pic>
    </p:spTree>
    <p:extLst>
      <p:ext uri="{BB962C8B-B14F-4D97-AF65-F5344CB8AC3E}">
        <p14:creationId xmlns:p14="http://schemas.microsoft.com/office/powerpoint/2010/main" val="13895941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Differentiated Services (1 of 2)</a:t>
            </a:r>
          </a:p>
        </p:txBody>
      </p:sp>
      <p:sp>
        <p:nvSpPr>
          <p:cNvPr id="5" name="Text Placeholder 4"/>
          <p:cNvSpPr>
            <a:spLocks noGrp="1"/>
          </p:cNvSpPr>
          <p:nvPr>
            <p:ph type="body" idx="1"/>
          </p:nvPr>
        </p:nvSpPr>
        <p:spPr/>
        <p:txBody>
          <a:bodyPr/>
          <a:lstStyle/>
          <a:p>
            <a:pPr algn="ctr"/>
            <a:r>
              <a:rPr lang="en-US" altLang="en-US" dirty="0"/>
              <a:t>Expedited packets experience a traffic-free network</a:t>
            </a:r>
          </a:p>
        </p:txBody>
      </p:sp>
      <p:pic>
        <p:nvPicPr>
          <p:cNvPr id="7" name="Picture Placeholder 6" descr="Short Description:&#10;An illustration shows three expedited packets through a channel and many regular packets through another channel.&#10;&#10;Long Description: &#1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10836" y="2371018"/>
            <a:ext cx="7122328" cy="2233012"/>
          </a:xfrm>
        </p:spPr>
      </p:pic>
    </p:spTree>
    <p:extLst>
      <p:ext uri="{BB962C8B-B14F-4D97-AF65-F5344CB8AC3E}">
        <p14:creationId xmlns:p14="http://schemas.microsoft.com/office/powerpoint/2010/main" val="15563183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Differentiated Services (2 of 2)</a:t>
            </a:r>
          </a:p>
        </p:txBody>
      </p:sp>
      <p:sp>
        <p:nvSpPr>
          <p:cNvPr id="5" name="Text Placeholder 4"/>
          <p:cNvSpPr>
            <a:spLocks noGrp="1"/>
          </p:cNvSpPr>
          <p:nvPr>
            <p:ph type="body" idx="1"/>
          </p:nvPr>
        </p:nvSpPr>
        <p:spPr/>
        <p:txBody>
          <a:bodyPr/>
          <a:lstStyle/>
          <a:p>
            <a:pPr algn="ctr"/>
            <a:r>
              <a:rPr lang="en-US" altLang="en-US" dirty="0"/>
              <a:t>A possible implementation of assured forwarding</a:t>
            </a:r>
          </a:p>
        </p:txBody>
      </p:sp>
      <p:pic>
        <p:nvPicPr>
          <p:cNvPr id="4" name="Picture Placeholder 3" descr="Short Description: &#10;An illustration shows a possible implementation of assured forwarding.&#10;&#10;Long Description: &#10;The illustration shows packets from packet source on the left entering a classifier. The classifier divides the packets into four priority classes and then sends to the policer. The policer divides them into twelve priority or drop classes. The packets with DiffServ mark are sent to the router. The router has weighted fair queues marked gold, silver, and bronz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7905" y="2116702"/>
            <a:ext cx="7628190" cy="2286486"/>
          </a:xfrm>
        </p:spPr>
      </p:pic>
    </p:spTree>
    <p:extLst>
      <p:ext uri="{BB962C8B-B14F-4D97-AF65-F5344CB8AC3E}">
        <p14:creationId xmlns:p14="http://schemas.microsoft.com/office/powerpoint/2010/main" val="16536561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Internetworking</a:t>
            </a:r>
          </a:p>
        </p:txBody>
      </p:sp>
      <p:sp>
        <p:nvSpPr>
          <p:cNvPr id="3" name="Text Placeholder 2"/>
          <p:cNvSpPr>
            <a:spLocks noGrp="1"/>
          </p:cNvSpPr>
          <p:nvPr>
            <p:ph type="body" idx="1"/>
          </p:nvPr>
        </p:nvSpPr>
        <p:spPr/>
        <p:txBody>
          <a:bodyPr/>
          <a:lstStyle/>
          <a:p>
            <a:r>
              <a:rPr lang="en-US" dirty="0"/>
              <a:t>Internetworks: an overview</a:t>
            </a:r>
          </a:p>
          <a:p>
            <a:r>
              <a:rPr lang="en-US" dirty="0"/>
              <a:t>How networks differ</a:t>
            </a:r>
          </a:p>
          <a:p>
            <a:r>
              <a:rPr lang="en-US" dirty="0"/>
              <a:t>Connecting heterogeneous networks</a:t>
            </a:r>
          </a:p>
          <a:p>
            <a:r>
              <a:rPr lang="en-US" dirty="0"/>
              <a:t>Connecting endpoints across heterogeneous networks</a:t>
            </a:r>
          </a:p>
          <a:p>
            <a:r>
              <a:rPr lang="en-US" dirty="0"/>
              <a:t>Internetwork routing: routing across multiple networks</a:t>
            </a:r>
          </a:p>
          <a:p>
            <a:r>
              <a:rPr lang="en-US" dirty="0"/>
              <a:t>Supporting different packet sizes: packet fragmentation</a:t>
            </a:r>
            <a:br>
              <a:rPr lang="en-US" dirty="0"/>
            </a:br>
            <a:endParaRPr lang="en-US" dirty="0"/>
          </a:p>
          <a:p>
            <a:endParaRPr lang="en-US" dirty="0"/>
          </a:p>
        </p:txBody>
      </p:sp>
    </p:spTree>
    <p:extLst>
      <p:ext uri="{BB962C8B-B14F-4D97-AF65-F5344CB8AC3E}">
        <p14:creationId xmlns:p14="http://schemas.microsoft.com/office/powerpoint/2010/main" val="3520893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Battle between two warring factions</a:t>
            </a:r>
          </a:p>
        </p:txBody>
      </p:sp>
      <p:sp>
        <p:nvSpPr>
          <p:cNvPr id="3" name="Text Placeholder 2"/>
          <p:cNvSpPr>
            <a:spLocks noGrp="1"/>
          </p:cNvSpPr>
          <p:nvPr>
            <p:ph type="body" idx="1"/>
          </p:nvPr>
        </p:nvSpPr>
        <p:spPr/>
        <p:txBody>
          <a:bodyPr/>
          <a:lstStyle/>
          <a:p>
            <a:r>
              <a:rPr lang="en-US" dirty="0"/>
              <a:t>One camp (represented by the Internet community) argues that the routers’ job is moving packets around and nothing else. This viewpoint leads to the conclusion that the network service should be connectionless.</a:t>
            </a:r>
          </a:p>
          <a:p>
            <a:r>
              <a:rPr lang="en-US" dirty="0"/>
              <a:t>The other camp (represented by the telephone companies) argues that the network should provide a reliable, connection-oriented service.</a:t>
            </a:r>
          </a:p>
        </p:txBody>
      </p:sp>
    </p:spTree>
    <p:extLst>
      <p:ext uri="{BB962C8B-B14F-4D97-AF65-F5344CB8AC3E}">
        <p14:creationId xmlns:p14="http://schemas.microsoft.com/office/powerpoint/2010/main" val="22203754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Networks Differ</a:t>
            </a:r>
          </a:p>
        </p:txBody>
      </p:sp>
      <p:sp>
        <p:nvSpPr>
          <p:cNvPr id="5" name="Text Placeholder 4"/>
          <p:cNvSpPr>
            <a:spLocks noGrp="1"/>
          </p:cNvSpPr>
          <p:nvPr>
            <p:ph type="body" idx="1"/>
          </p:nvPr>
        </p:nvSpPr>
        <p:spPr/>
        <p:txBody>
          <a:bodyPr/>
          <a:lstStyle/>
          <a:p>
            <a:pPr algn="ctr"/>
            <a:r>
              <a:rPr lang="en-US" altLang="en-US" dirty="0"/>
              <a:t>Some of the many ways networks can differ</a:t>
            </a:r>
          </a:p>
        </p:txBody>
      </p:sp>
      <p:pic>
        <p:nvPicPr>
          <p:cNvPr id="8" name="Picture 7">
            <a:extLst>
              <a:ext uri="{FF2B5EF4-FFF2-40B4-BE49-F238E27FC236}">
                <a16:creationId xmlns:a16="http://schemas.microsoft.com/office/drawing/2014/main" id="{DB65801E-0DB0-104F-A935-046BF7B4D2B4}"/>
              </a:ext>
            </a:extLst>
          </p:cNvPr>
          <p:cNvPicPr>
            <a:picLocks noChangeAspect="1"/>
          </p:cNvPicPr>
          <p:nvPr/>
        </p:nvPicPr>
        <p:blipFill>
          <a:blip r:embed="rId3"/>
          <a:stretch>
            <a:fillRect/>
          </a:stretch>
        </p:blipFill>
        <p:spPr>
          <a:xfrm>
            <a:off x="561109" y="1364416"/>
            <a:ext cx="8021782" cy="4704922"/>
          </a:xfrm>
          <a:prstGeom prst="rect">
            <a:avLst/>
          </a:prstGeom>
        </p:spPr>
      </p:pic>
    </p:spTree>
    <p:extLst>
      <p:ext uri="{BB962C8B-B14F-4D97-AF65-F5344CB8AC3E}">
        <p14:creationId xmlns:p14="http://schemas.microsoft.com/office/powerpoint/2010/main" val="34097972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Connecting Heterogeneous Networks</a:t>
            </a:r>
          </a:p>
        </p:txBody>
      </p:sp>
      <p:sp>
        <p:nvSpPr>
          <p:cNvPr id="5" name="Text Placeholder 4"/>
          <p:cNvSpPr>
            <a:spLocks noGrp="1"/>
          </p:cNvSpPr>
          <p:nvPr>
            <p:ph type="body" idx="1"/>
          </p:nvPr>
        </p:nvSpPr>
        <p:spPr>
          <a:xfrm>
            <a:off x="457200" y="5374633"/>
            <a:ext cx="8229600" cy="694705"/>
          </a:xfrm>
        </p:spPr>
        <p:txBody>
          <a:bodyPr/>
          <a:lstStyle/>
          <a:p>
            <a:pPr algn="ctr"/>
            <a:r>
              <a:rPr lang="en-US" altLang="en-US" dirty="0"/>
              <a:t>(a) A packet crossing different networks. (b) Network and link layer protocol processing.</a:t>
            </a:r>
          </a:p>
        </p:txBody>
      </p:sp>
      <p:pic>
        <p:nvPicPr>
          <p:cNvPr id="6" name="Picture Placeholder 5" descr="Short Description: &#10;A two part illustration depicts a packet crossing different networks and the network and link layer protocol processing.&#10;&#10;Long Description: &#10;The first part shows a packet from the source reaches the destination after passing through two routers. The channel between source and the first router is labeled, 802 dot 1 1. The channel between two routers is labeled, M P L S. The channel between the second router and destination is labeled, Ethernet. The M P L S channel between the routers is also labeled as virtual circuit. The second part shows a data packet from transport layer with I P address as 802 dot 1 1 I P. The I P for the routers is 802 dot 1 1 M P L S I P and for Ethernet is Eth I P.&#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91783" y="1447770"/>
            <a:ext cx="7160433" cy="3774492"/>
          </a:xfrm>
        </p:spPr>
      </p:pic>
    </p:spTree>
    <p:extLst>
      <p:ext uri="{BB962C8B-B14F-4D97-AF65-F5344CB8AC3E}">
        <p14:creationId xmlns:p14="http://schemas.microsoft.com/office/powerpoint/2010/main" val="36034601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Connecting Endpoints Across Heterogeneous Networks (1 of 2)</a:t>
            </a:r>
          </a:p>
        </p:txBody>
      </p:sp>
      <p:sp>
        <p:nvSpPr>
          <p:cNvPr id="5" name="Text Placeholder 4"/>
          <p:cNvSpPr>
            <a:spLocks noGrp="1"/>
          </p:cNvSpPr>
          <p:nvPr>
            <p:ph type="body" idx="1"/>
          </p:nvPr>
        </p:nvSpPr>
        <p:spPr>
          <a:xfrm>
            <a:off x="457200" y="5374633"/>
            <a:ext cx="8229600" cy="694705"/>
          </a:xfrm>
        </p:spPr>
        <p:txBody>
          <a:bodyPr/>
          <a:lstStyle/>
          <a:p>
            <a:pPr algn="ctr"/>
            <a:r>
              <a:rPr lang="en-US" altLang="en-US" dirty="0"/>
              <a:t>Tunneling a packet from Paris to London</a:t>
            </a:r>
          </a:p>
        </p:txBody>
      </p:sp>
      <p:pic>
        <p:nvPicPr>
          <p:cNvPr id="4" name="Picture Placeholder 3" descr="Short Description: &#10;A two part illustration depicts the tunneling a packet from Paris to London.&#10;&#10;Long Description: &#10;The first part shows a packet from Paris reaches London after passing through two routers. The channel between Paris and the first router is labeled, I P v6. The channel between two routers is labeled, I P v4. The channel between the second router and London is labeled, I P v6. The M P L S channel between the routers is also labeled as tunnel. The second part shows I P v6 packet from Paris, I P v6 packet inside I P v4 tunnel, and I P v6 packet to London.&#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03244" y="1945149"/>
            <a:ext cx="7537511" cy="2544965"/>
          </a:xfrm>
        </p:spPr>
      </p:pic>
    </p:spTree>
    <p:extLst>
      <p:ext uri="{BB962C8B-B14F-4D97-AF65-F5344CB8AC3E}">
        <p14:creationId xmlns:p14="http://schemas.microsoft.com/office/powerpoint/2010/main" val="35001887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Connecting Endpoints Across Heterogeneous Networks (2 of 2)</a:t>
            </a:r>
          </a:p>
        </p:txBody>
      </p:sp>
      <p:sp>
        <p:nvSpPr>
          <p:cNvPr id="5" name="Text Placeholder 4"/>
          <p:cNvSpPr>
            <a:spLocks noGrp="1"/>
          </p:cNvSpPr>
          <p:nvPr>
            <p:ph type="body" idx="1"/>
          </p:nvPr>
        </p:nvSpPr>
        <p:spPr>
          <a:xfrm>
            <a:off x="457200" y="5374633"/>
            <a:ext cx="8229600" cy="694705"/>
          </a:xfrm>
        </p:spPr>
        <p:txBody>
          <a:bodyPr/>
          <a:lstStyle/>
          <a:p>
            <a:pPr algn="ctr"/>
            <a:r>
              <a:rPr lang="en-US" altLang="en-US" dirty="0"/>
              <a:t>Tunneling a car from France to England</a:t>
            </a:r>
          </a:p>
        </p:txBody>
      </p:sp>
      <p:pic>
        <p:nvPicPr>
          <p:cNvPr id="6" name="Picture Placeholder 5" descr="Short Description: &#10;An illustration depicts tunneling a car from France to England. A car from Paris reaches London through railroad track in a railroad carriage. The channel between Paris and London is labeled, English Channel.&#10;&#10;Long Description: &#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72589" y="2439038"/>
            <a:ext cx="7198822" cy="1791955"/>
          </a:xfrm>
        </p:spPr>
      </p:pic>
    </p:spTree>
    <p:extLst>
      <p:ext uri="{BB962C8B-B14F-4D97-AF65-F5344CB8AC3E}">
        <p14:creationId xmlns:p14="http://schemas.microsoft.com/office/powerpoint/2010/main" val="42666834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Supporting Different Packet Sizes: Packet Fragmentation (1 of 3)</a:t>
            </a:r>
          </a:p>
        </p:txBody>
      </p:sp>
      <p:sp>
        <p:nvSpPr>
          <p:cNvPr id="5" name="Text Placeholder 4"/>
          <p:cNvSpPr>
            <a:spLocks noGrp="1"/>
          </p:cNvSpPr>
          <p:nvPr>
            <p:ph type="body" idx="1"/>
          </p:nvPr>
        </p:nvSpPr>
        <p:spPr/>
        <p:txBody>
          <a:bodyPr/>
          <a:lstStyle/>
          <a:p>
            <a:pPr algn="ctr"/>
            <a:r>
              <a:rPr lang="fr-FR" dirty="0"/>
              <a:t>(a) Transparent fragmentation. (b) </a:t>
            </a:r>
            <a:r>
              <a:rPr lang="fr-FR" dirty="0" err="1"/>
              <a:t>Nontransparent</a:t>
            </a:r>
            <a:r>
              <a:rPr lang="fr-FR" dirty="0"/>
              <a:t> fragmentation.</a:t>
            </a:r>
            <a:endParaRPr lang="en-US" altLang="en-US" dirty="0"/>
          </a:p>
        </p:txBody>
      </p:sp>
      <p:pic>
        <p:nvPicPr>
          <p:cNvPr id="9" name="Picture Placeholder 8" descr="Short Description: &#10;A two part illustration shows the transparent fragmentation and nontransparent fragmentation.&#10;&#10;Long Description:&#10;The first part shows a large packet entering the network 1where G1 fragments it into smaller packets. G2 at the other end of the network reassembles the fragments into the large packet before sending it to network 2. G3 fragments it into smaller packets. G4 at the other end of the network reassembles the fragments again into the large packet. The second part shows a large packet entering the network 1where G1 fragments it into smaller packets. G2 allow it to pass to network 2 without reassembling and the fragments are not reassembled until the final destination (a host) is reached.&#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51560" y="1652306"/>
            <a:ext cx="7040880" cy="3713939"/>
          </a:xfrm>
        </p:spPr>
      </p:pic>
    </p:spTree>
    <p:extLst>
      <p:ext uri="{BB962C8B-B14F-4D97-AF65-F5344CB8AC3E}">
        <p14:creationId xmlns:p14="http://schemas.microsoft.com/office/powerpoint/2010/main" val="17414680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Supporting Different Packet Sizes: Packet Fragmentation (2 of 3)</a:t>
            </a:r>
          </a:p>
        </p:txBody>
      </p:sp>
      <p:sp>
        <p:nvSpPr>
          <p:cNvPr id="5" name="Text Placeholder 4"/>
          <p:cNvSpPr>
            <a:spLocks noGrp="1"/>
          </p:cNvSpPr>
          <p:nvPr>
            <p:ph type="body" idx="1"/>
          </p:nvPr>
        </p:nvSpPr>
        <p:spPr/>
        <p:txBody>
          <a:bodyPr/>
          <a:lstStyle/>
          <a:p>
            <a:r>
              <a:rPr lang="en-US" altLang="en-US" dirty="0"/>
              <a:t>Fragmentation when the elementary data size is 1 byte. (a) Original packet, containing 10 data bytes. (b) Fragments after passing through a network with maximum packet size of 8 payload bytes plus header. (c) Fragments after passing through a size 5 gateway.</a:t>
            </a:r>
          </a:p>
        </p:txBody>
      </p:sp>
      <p:pic>
        <p:nvPicPr>
          <p:cNvPr id="8" name="Picture Placeholder 7" descr="Short Description: &#10;A three part illustration shows the fragmentation when the elementary data size is 1 byte.&#10;&#10;Long Description: &#10;The first part shows original packet, containing 10 data bytes. The first three boxes on the left are labeled, header. The packet number is 27. Number of the first elementary fragment in this packet is 0. The third box has number 1 in it and is labeled, end of packet bit. The next 10 boxes to the right are labeled, A through J. The second part shows the packet fragmented into two parts. The first part contains 8 data bytes. The first three boxes on the left are labeled, header. The packet number is 27. Number of the first elementary fragment in this packet is 0. The third box has number 1 in it. The next 8 boxes to the right are labeled, A through H. The second part contains 2 data bytes. The first three boxes on the left are labeled, header. The packet number is 27. Number of the first elementary fragment in this packet is 8. The third box has number 1 in it. The next 2 boxes to the right are labeled, I and J. The third part shows the packet further fragmented into three parts. The first part contains 5 data bytes. The first three boxes on the left are labeled, header. The packet number is 27. Number of the first elementary fragment in this packet is 0. The third box has number 0 in it. The next 5 boxes to the right are labeled, A through E. The second part contains 3 data bytes. The first three boxes on the left are labeled, header. The packet number is 27. Number of the first elementary fragment in this packet is 5. The third box has number 0 in it. The next 3 boxes to the right are labeled, F through H. The third part contains 2 data bytes. The first three boxes on the left are labeled, header. The packet number is 27. Number of the first elementary fragment in this packet is 8. The third box has number 1 in it. The next 3 boxes to the right are labeled, I and J. "/>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608512" y="1444484"/>
            <a:ext cx="5926975" cy="3457402"/>
          </a:xfrm>
        </p:spPr>
      </p:pic>
    </p:spTree>
    <p:extLst>
      <p:ext uri="{BB962C8B-B14F-4D97-AF65-F5344CB8AC3E}">
        <p14:creationId xmlns:p14="http://schemas.microsoft.com/office/powerpoint/2010/main" val="27674018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Supporting Different Packet Sizes: Packet Fragmentation (3 of 3)</a:t>
            </a:r>
          </a:p>
        </p:txBody>
      </p:sp>
      <p:sp>
        <p:nvSpPr>
          <p:cNvPr id="5" name="Text Placeholder 4"/>
          <p:cNvSpPr>
            <a:spLocks noGrp="1"/>
          </p:cNvSpPr>
          <p:nvPr>
            <p:ph type="body" idx="1"/>
          </p:nvPr>
        </p:nvSpPr>
        <p:spPr/>
        <p:txBody>
          <a:bodyPr/>
          <a:lstStyle/>
          <a:p>
            <a:pPr algn="ctr"/>
            <a:r>
              <a:rPr lang="en-US" altLang="en-US" dirty="0"/>
              <a:t>Path </a:t>
            </a:r>
            <a:r>
              <a:rPr lang="en-US" altLang="en-US" dirty="0" err="1"/>
              <a:t>MTU</a:t>
            </a:r>
            <a:r>
              <a:rPr lang="en-US" altLang="en-US" dirty="0"/>
              <a:t> discovery</a:t>
            </a:r>
          </a:p>
        </p:txBody>
      </p:sp>
      <p:pic>
        <p:nvPicPr>
          <p:cNvPr id="9" name="Picture Placeholder 8" descr="Short Description: &#10;An illustration shows the path M T U discovery.&#10;&#10;Long Description: &#10;The first part shows a packet from the source reaches the destination after passing through two routers. The first router can allow a packet with length 1400 and a dashed line from source to this router is labeled, try 1200. The second router can allow a packet with length 1200 and a dashed line from source to this router is labeled, try 900. The destination is labeled, 900.&#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47651" y="2299095"/>
            <a:ext cx="7248698" cy="1748179"/>
          </a:xfrm>
        </p:spPr>
      </p:pic>
    </p:spTree>
    <p:extLst>
      <p:ext uri="{BB962C8B-B14F-4D97-AF65-F5344CB8AC3E}">
        <p14:creationId xmlns:p14="http://schemas.microsoft.com/office/powerpoint/2010/main" val="3494509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Software-Defined Networking</a:t>
            </a:r>
          </a:p>
        </p:txBody>
      </p:sp>
      <p:sp>
        <p:nvSpPr>
          <p:cNvPr id="3" name="Text Placeholder 2"/>
          <p:cNvSpPr>
            <a:spLocks noGrp="1"/>
          </p:cNvSpPr>
          <p:nvPr>
            <p:ph type="body" idx="1"/>
          </p:nvPr>
        </p:nvSpPr>
        <p:spPr/>
        <p:txBody>
          <a:bodyPr/>
          <a:lstStyle/>
          <a:p>
            <a:r>
              <a:rPr lang="en-US" dirty="0"/>
              <a:t>Overview</a:t>
            </a:r>
          </a:p>
          <a:p>
            <a:r>
              <a:rPr lang="en-US" dirty="0"/>
              <a:t>The SDN control plane: logically centralized software control</a:t>
            </a:r>
          </a:p>
          <a:p>
            <a:r>
              <a:rPr lang="en-US" dirty="0"/>
              <a:t>The SDN data plane: programmable hardware</a:t>
            </a:r>
          </a:p>
          <a:p>
            <a:r>
              <a:rPr lang="en-US" dirty="0"/>
              <a:t>Programmable network telemetry</a:t>
            </a:r>
            <a:br>
              <a:rPr lang="en-US" dirty="0"/>
            </a:br>
            <a:br>
              <a:rPr lang="en-US" dirty="0"/>
            </a:br>
            <a:endParaRPr lang="en-US" dirty="0"/>
          </a:p>
        </p:txBody>
      </p:sp>
    </p:spTree>
    <p:extLst>
      <p:ext uri="{BB962C8B-B14F-4D97-AF65-F5344CB8AC3E}">
        <p14:creationId xmlns:p14="http://schemas.microsoft.com/office/powerpoint/2010/main" val="27382790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5" name="Text Placeholder 4"/>
          <p:cNvSpPr>
            <a:spLocks noGrp="1"/>
          </p:cNvSpPr>
          <p:nvPr>
            <p:ph type="body" idx="1"/>
          </p:nvPr>
        </p:nvSpPr>
        <p:spPr/>
        <p:txBody>
          <a:bodyPr/>
          <a:lstStyle/>
          <a:p>
            <a:pPr algn="ctr"/>
            <a:r>
              <a:rPr lang="en-US" altLang="en-US" dirty="0"/>
              <a:t>Control and data plane separation in SDN</a:t>
            </a:r>
          </a:p>
        </p:txBody>
      </p:sp>
      <p:pic>
        <p:nvPicPr>
          <p:cNvPr id="4" name="Picture Placeholder 3" descr="Short Description: &#10;An illustration shows control panel with software controller and data panel with hardware switches. The arrows from controller to hardware switches are labeled, standardized control protocol (for example, OpenFlow).&#10;&#10;Long Description: &#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14081" y="1778894"/>
            <a:ext cx="7715837" cy="2884301"/>
          </a:xfrm>
        </p:spPr>
      </p:pic>
    </p:spTree>
    <p:extLst>
      <p:ext uri="{BB962C8B-B14F-4D97-AF65-F5344CB8AC3E}">
        <p14:creationId xmlns:p14="http://schemas.microsoft.com/office/powerpoint/2010/main" val="27398230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SDN Data Plane: Programmable Hardware (1 of 2)</a:t>
            </a:r>
          </a:p>
        </p:txBody>
      </p:sp>
      <p:sp>
        <p:nvSpPr>
          <p:cNvPr id="5" name="Text Placeholder 4"/>
          <p:cNvSpPr>
            <a:spLocks noGrp="1"/>
          </p:cNvSpPr>
          <p:nvPr>
            <p:ph type="body" idx="1"/>
          </p:nvPr>
        </p:nvSpPr>
        <p:spPr/>
        <p:txBody>
          <a:bodyPr/>
          <a:lstStyle/>
          <a:p>
            <a:pPr algn="ctr"/>
            <a:r>
              <a:rPr lang="en-US" altLang="en-US" dirty="0"/>
              <a:t>Reconfigurable match-action pipeline for a programmable data plane</a:t>
            </a:r>
          </a:p>
        </p:txBody>
      </p:sp>
      <p:pic>
        <p:nvPicPr>
          <p:cNvPr id="8" name="Picture 7">
            <a:extLst>
              <a:ext uri="{FF2B5EF4-FFF2-40B4-BE49-F238E27FC236}">
                <a16:creationId xmlns:a16="http://schemas.microsoft.com/office/drawing/2014/main" id="{467E6DAD-CC0B-3F48-8E44-E3CA08FAD78A}"/>
              </a:ext>
            </a:extLst>
          </p:cNvPr>
          <p:cNvPicPr>
            <a:picLocks noChangeAspect="1"/>
          </p:cNvPicPr>
          <p:nvPr/>
        </p:nvPicPr>
        <p:blipFill>
          <a:blip r:embed="rId3"/>
          <a:stretch>
            <a:fillRect/>
          </a:stretch>
        </p:blipFill>
        <p:spPr>
          <a:xfrm>
            <a:off x="639776" y="2078182"/>
            <a:ext cx="7864448" cy="2701636"/>
          </a:xfrm>
          <a:prstGeom prst="rect">
            <a:avLst/>
          </a:prstGeom>
        </p:spPr>
      </p:pic>
    </p:spTree>
    <p:extLst>
      <p:ext uri="{BB962C8B-B14F-4D97-AF65-F5344CB8AC3E}">
        <p14:creationId xmlns:p14="http://schemas.microsoft.com/office/powerpoint/2010/main" val="232312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Connectionless VS Connection Oriented</a:t>
            </a:r>
          </a:p>
        </p:txBody>
      </p:sp>
      <p:sp>
        <p:nvSpPr>
          <p:cNvPr id="10" name="TextBox 9">
            <a:extLst>
              <a:ext uri="{FF2B5EF4-FFF2-40B4-BE49-F238E27FC236}">
                <a16:creationId xmlns:a16="http://schemas.microsoft.com/office/drawing/2014/main" id="{C3B56487-1B6C-18B0-604E-F0C24CDFE8C1}"/>
              </a:ext>
            </a:extLst>
          </p:cNvPr>
          <p:cNvSpPr txBox="1"/>
          <p:nvPr/>
        </p:nvSpPr>
        <p:spPr>
          <a:xfrm>
            <a:off x="565182" y="1521543"/>
            <a:ext cx="7613874" cy="4093428"/>
          </a:xfrm>
          <a:prstGeom prst="rect">
            <a:avLst/>
          </a:prstGeom>
          <a:noFill/>
        </p:spPr>
        <p:txBody>
          <a:bodyPr wrap="square">
            <a:spAutoFit/>
          </a:bodyPr>
          <a:lstStyle/>
          <a:p>
            <a:pPr algn="just"/>
            <a:r>
              <a:rPr lang="en-US" sz="2000" dirty="0"/>
              <a:t>Connectionless service:</a:t>
            </a:r>
          </a:p>
          <a:p>
            <a:pPr algn="just"/>
            <a:endParaRPr lang="en-US" sz="2000" dirty="0"/>
          </a:p>
          <a:p>
            <a:pPr marL="342900" indent="-342900" algn="just">
              <a:buFont typeface="Arial" panose="020B0604020202020204" pitchFamily="34" charset="0"/>
              <a:buChar char="•"/>
            </a:pPr>
            <a:r>
              <a:rPr lang="en-US" sz="2000" dirty="0"/>
              <a:t>packets are injected into the network individually </a:t>
            </a:r>
          </a:p>
          <a:p>
            <a:pPr marL="342900" indent="-342900" algn="just">
              <a:buFont typeface="Arial" panose="020B0604020202020204" pitchFamily="34" charset="0"/>
              <a:buChar char="•"/>
            </a:pPr>
            <a:r>
              <a:rPr lang="en-US" sz="2000" dirty="0"/>
              <a:t>Routed independently of each other</a:t>
            </a:r>
          </a:p>
          <a:p>
            <a:pPr marL="342900" indent="-342900" algn="just">
              <a:buFont typeface="Arial" panose="020B0604020202020204" pitchFamily="34" charset="0"/>
              <a:buChar char="•"/>
            </a:pPr>
            <a:r>
              <a:rPr lang="en-US" sz="2000" dirty="0"/>
              <a:t>No advance setup is needed </a:t>
            </a:r>
          </a:p>
          <a:p>
            <a:pPr marL="342900" indent="-342900" algn="just">
              <a:buFont typeface="Arial" panose="020B0604020202020204" pitchFamily="34" charset="0"/>
              <a:buChar char="•"/>
            </a:pPr>
            <a:r>
              <a:rPr lang="en-US" sz="2000" dirty="0"/>
              <a:t>The packets are frequently called </a:t>
            </a:r>
            <a:r>
              <a:rPr lang="en-US" sz="2000" b="1" dirty="0"/>
              <a:t>datagrams</a:t>
            </a:r>
          </a:p>
          <a:p>
            <a:pPr marL="342900" indent="-342900" algn="just">
              <a:buFont typeface="Arial" panose="020B0604020202020204" pitchFamily="34" charset="0"/>
              <a:buChar char="•"/>
            </a:pPr>
            <a:r>
              <a:rPr lang="en-US" sz="2000" dirty="0"/>
              <a:t>The network is called a </a:t>
            </a:r>
            <a:r>
              <a:rPr lang="en-US" sz="2000" b="1" dirty="0"/>
              <a:t>datagram network</a:t>
            </a:r>
            <a:r>
              <a:rPr lang="en-US" sz="2000" dirty="0"/>
              <a:t> </a:t>
            </a:r>
          </a:p>
          <a:p>
            <a:pPr algn="just"/>
            <a:endParaRPr lang="en-US" sz="2000" dirty="0"/>
          </a:p>
          <a:p>
            <a:pPr algn="just"/>
            <a:r>
              <a:rPr lang="en-US" sz="2000" dirty="0"/>
              <a:t>Connection-oriented service:</a:t>
            </a:r>
          </a:p>
          <a:p>
            <a:pPr algn="just"/>
            <a:endParaRPr lang="en-US" sz="2000" dirty="0"/>
          </a:p>
          <a:p>
            <a:pPr marL="342900" indent="-342900" algn="just">
              <a:buFont typeface="Arial" panose="020B0604020202020204" pitchFamily="34" charset="0"/>
              <a:buChar char="•"/>
            </a:pPr>
            <a:r>
              <a:rPr lang="en-US" sz="2000" dirty="0"/>
              <a:t>A path is established from the source router to destination router. This connection is called a </a:t>
            </a:r>
            <a:r>
              <a:rPr lang="en-US" sz="2000" b="1" dirty="0"/>
              <a:t>VC</a:t>
            </a:r>
            <a:r>
              <a:rPr lang="en-US" sz="2000" dirty="0"/>
              <a:t> (</a:t>
            </a:r>
            <a:r>
              <a:rPr lang="en-US" sz="2000" b="1" dirty="0"/>
              <a:t>Virtual Circuit</a:t>
            </a:r>
            <a:r>
              <a:rPr lang="en-US" sz="2000" dirty="0"/>
              <a:t>) </a:t>
            </a:r>
          </a:p>
          <a:p>
            <a:pPr marL="342900" indent="-342900" algn="just">
              <a:buFont typeface="Arial" panose="020B0604020202020204" pitchFamily="34" charset="0"/>
              <a:buChar char="•"/>
            </a:pPr>
            <a:r>
              <a:rPr lang="en-US" sz="2000" dirty="0"/>
              <a:t>The network is called a </a:t>
            </a:r>
            <a:r>
              <a:rPr lang="en-US" sz="2000" b="1" dirty="0"/>
              <a:t>virtual-circuit network</a:t>
            </a:r>
            <a:endParaRPr lang="en-US" sz="2000" dirty="0"/>
          </a:p>
        </p:txBody>
      </p:sp>
    </p:spTree>
    <p:extLst>
      <p:ext uri="{BB962C8B-B14F-4D97-AF65-F5344CB8AC3E}">
        <p14:creationId xmlns:p14="http://schemas.microsoft.com/office/powerpoint/2010/main" val="31483433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SDN Data Plane: Programmable Hardware (2 of 2)</a:t>
            </a:r>
          </a:p>
        </p:txBody>
      </p:sp>
      <p:sp>
        <p:nvSpPr>
          <p:cNvPr id="5" name="Text Placeholder 4"/>
          <p:cNvSpPr>
            <a:spLocks noGrp="1"/>
          </p:cNvSpPr>
          <p:nvPr>
            <p:ph type="body" idx="1"/>
          </p:nvPr>
        </p:nvSpPr>
        <p:spPr/>
        <p:txBody>
          <a:bodyPr/>
          <a:lstStyle/>
          <a:p>
            <a:pPr algn="ctr"/>
            <a:r>
              <a:rPr lang="en-US" altLang="en-US" dirty="0"/>
              <a:t>Reconfigurable match-action pipelines on both ingress and egress</a:t>
            </a:r>
          </a:p>
        </p:txBody>
      </p:sp>
      <p:pic>
        <p:nvPicPr>
          <p:cNvPr id="4" name="Picture Placeholder 3" descr="Short Description: &#10;An illustration depicts the reconfigurable match action pipelines on both ingress and egress.&#10;&#10;Long Description: &#10;The illustration shows ingress pipeline on the left followed by crossbar. The packets from crossbar enter queueing and finally enter the egress pipeline on the right.&#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334193" y="1500379"/>
            <a:ext cx="6475614" cy="3683592"/>
          </a:xfrm>
        </p:spPr>
      </p:pic>
    </p:spTree>
    <p:extLst>
      <p:ext uri="{BB962C8B-B14F-4D97-AF65-F5344CB8AC3E}">
        <p14:creationId xmlns:p14="http://schemas.microsoft.com/office/powerpoint/2010/main" val="13696040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Network Layer in the Internet (1 of 3)</a:t>
            </a:r>
          </a:p>
        </p:txBody>
      </p:sp>
      <p:sp>
        <p:nvSpPr>
          <p:cNvPr id="3" name="Text Placeholder 2"/>
          <p:cNvSpPr>
            <a:spLocks noGrp="1"/>
          </p:cNvSpPr>
          <p:nvPr>
            <p:ph type="body" idx="1"/>
          </p:nvPr>
        </p:nvSpPr>
        <p:spPr/>
        <p:txBody>
          <a:bodyPr/>
          <a:lstStyle/>
          <a:p>
            <a:r>
              <a:rPr lang="en-US" dirty="0"/>
              <a:t>Top 10 principles</a:t>
            </a:r>
          </a:p>
          <a:p>
            <a:pPr lvl="1"/>
            <a:r>
              <a:rPr lang="en-US" dirty="0"/>
              <a:t>Make sure it works</a:t>
            </a:r>
          </a:p>
          <a:p>
            <a:pPr lvl="1"/>
            <a:r>
              <a:rPr lang="en-US" dirty="0"/>
              <a:t>Keep it simple</a:t>
            </a:r>
          </a:p>
          <a:p>
            <a:pPr lvl="1"/>
            <a:r>
              <a:rPr lang="en-US" dirty="0"/>
              <a:t>Make clear choices</a:t>
            </a:r>
          </a:p>
          <a:p>
            <a:pPr lvl="1"/>
            <a:r>
              <a:rPr lang="en-US" dirty="0"/>
              <a:t>Exploit modularity</a:t>
            </a:r>
          </a:p>
          <a:p>
            <a:pPr lvl="1"/>
            <a:r>
              <a:rPr lang="en-US" dirty="0"/>
              <a:t>Expect heterogeneity</a:t>
            </a:r>
          </a:p>
          <a:p>
            <a:pPr lvl="1"/>
            <a:r>
              <a:rPr lang="en-US" dirty="0"/>
              <a:t>Avoid static options and parameters</a:t>
            </a:r>
          </a:p>
          <a:p>
            <a:pPr lvl="1"/>
            <a:r>
              <a:rPr lang="en-US" dirty="0"/>
              <a:t>Look for a good design; it need not be perfect</a:t>
            </a:r>
          </a:p>
          <a:p>
            <a:pPr lvl="1"/>
            <a:r>
              <a:rPr lang="en-US" dirty="0"/>
              <a:t>Be strict when sending and tolerant when receiving</a:t>
            </a:r>
          </a:p>
          <a:p>
            <a:pPr lvl="1"/>
            <a:r>
              <a:rPr lang="en-US" dirty="0"/>
              <a:t>Think about scalability</a:t>
            </a:r>
          </a:p>
          <a:p>
            <a:pPr lvl="1"/>
            <a:r>
              <a:rPr lang="en-US" dirty="0"/>
              <a:t>Consider performance and cost</a:t>
            </a:r>
            <a:br>
              <a:rPr lang="en-US" dirty="0"/>
            </a:br>
            <a:br>
              <a:rPr lang="en-US" dirty="0"/>
            </a:br>
            <a:br>
              <a:rPr lang="en-US" dirty="0"/>
            </a:br>
            <a:endParaRPr lang="en-US" dirty="0"/>
          </a:p>
        </p:txBody>
      </p:sp>
    </p:spTree>
    <p:extLst>
      <p:ext uri="{BB962C8B-B14F-4D97-AF65-F5344CB8AC3E}">
        <p14:creationId xmlns:p14="http://schemas.microsoft.com/office/powerpoint/2010/main" val="34821737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Network Layer in the Internet (2 of 3)</a:t>
            </a:r>
          </a:p>
        </p:txBody>
      </p:sp>
      <p:sp>
        <p:nvSpPr>
          <p:cNvPr id="3" name="Text Placeholder 2"/>
          <p:cNvSpPr>
            <a:spLocks noGrp="1"/>
          </p:cNvSpPr>
          <p:nvPr>
            <p:ph type="body" idx="1"/>
          </p:nvPr>
        </p:nvSpPr>
        <p:spPr/>
        <p:txBody>
          <a:bodyPr/>
          <a:lstStyle/>
          <a:p>
            <a:r>
              <a:rPr lang="it-IT" dirty="0"/>
              <a:t>The IP Version 4 Protocol</a:t>
            </a:r>
          </a:p>
          <a:p>
            <a:r>
              <a:rPr lang="it-IT" dirty="0"/>
              <a:t>IP Addresses</a:t>
            </a:r>
          </a:p>
          <a:p>
            <a:r>
              <a:rPr lang="en-US" dirty="0"/>
              <a:t>IP Version 6</a:t>
            </a:r>
          </a:p>
          <a:p>
            <a:r>
              <a:rPr lang="en-US" dirty="0"/>
              <a:t>Internet control protocols</a:t>
            </a:r>
          </a:p>
          <a:p>
            <a:r>
              <a:rPr lang="en-US" dirty="0"/>
              <a:t>Label switching and MPLS</a:t>
            </a:r>
          </a:p>
          <a:p>
            <a:r>
              <a:rPr lang="en-US" dirty="0"/>
              <a:t>OSPF—An interior gateway routing protocol</a:t>
            </a:r>
          </a:p>
          <a:p>
            <a:r>
              <a:rPr lang="en-US" dirty="0"/>
              <a:t>BGP—The exterior gateway routing protocol</a:t>
            </a:r>
          </a:p>
          <a:p>
            <a:r>
              <a:rPr lang="en-US" dirty="0"/>
              <a:t>Internet multicasting</a:t>
            </a:r>
          </a:p>
          <a:p>
            <a:endParaRPr lang="en-US" dirty="0"/>
          </a:p>
        </p:txBody>
      </p:sp>
    </p:spTree>
    <p:extLst>
      <p:ext uri="{BB962C8B-B14F-4D97-AF65-F5344CB8AC3E}">
        <p14:creationId xmlns:p14="http://schemas.microsoft.com/office/powerpoint/2010/main" val="214067368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Network Layer in the Internet (3 of 3)</a:t>
            </a:r>
          </a:p>
        </p:txBody>
      </p:sp>
      <p:sp>
        <p:nvSpPr>
          <p:cNvPr id="3" name="Text Placeholder 2"/>
          <p:cNvSpPr>
            <a:spLocks noGrp="1"/>
          </p:cNvSpPr>
          <p:nvPr>
            <p:ph type="body" idx="1"/>
          </p:nvPr>
        </p:nvSpPr>
        <p:spPr>
          <a:xfrm>
            <a:off x="457200" y="5735782"/>
            <a:ext cx="8229600" cy="333556"/>
          </a:xfrm>
        </p:spPr>
        <p:txBody>
          <a:bodyPr/>
          <a:lstStyle/>
          <a:p>
            <a:pPr algn="ctr"/>
            <a:r>
              <a:rPr lang="en-US" dirty="0"/>
              <a:t>The Internet is an interconnected collection of many networks.</a:t>
            </a:r>
          </a:p>
        </p:txBody>
      </p:sp>
      <p:pic>
        <p:nvPicPr>
          <p:cNvPr id="5" name="Picture Placeholder 4" descr="Short Description: &#10;An illustration shows the Internet as an interconnected collection of many networks.&#10;&#10;Long Description: &#10;The illustration shows a home network with a cable connection connected to a regional network. The regional network has three routers in it. The regional network is connected to a network labeled, a U. S. backbone. There are leased line to Asia from this network. A laptop with 5G connected is also connected to this network through a mobile network. A network labeled, a European backbone is connected to the U. S. network through leased transatlantic lines. A company network with an Ethernet is connected to a national network through I P routers. The national network is connected to the European network."/>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385409" y="1679156"/>
            <a:ext cx="6373181" cy="3880998"/>
          </a:xfrm>
        </p:spPr>
      </p:pic>
    </p:spTree>
    <p:extLst>
      <p:ext uri="{BB962C8B-B14F-4D97-AF65-F5344CB8AC3E}">
        <p14:creationId xmlns:p14="http://schemas.microsoft.com/office/powerpoint/2010/main" val="16394501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The IP Version 4 Protocol (1 of 2)</a:t>
            </a:r>
            <a:endParaRPr lang="en-US" dirty="0"/>
          </a:p>
        </p:txBody>
      </p:sp>
      <p:sp>
        <p:nvSpPr>
          <p:cNvPr id="3" name="Text Placeholder 2"/>
          <p:cNvSpPr>
            <a:spLocks noGrp="1"/>
          </p:cNvSpPr>
          <p:nvPr>
            <p:ph type="body" idx="1"/>
          </p:nvPr>
        </p:nvSpPr>
        <p:spPr/>
        <p:txBody>
          <a:bodyPr/>
          <a:lstStyle/>
          <a:p>
            <a:pPr algn="ctr"/>
            <a:r>
              <a:rPr lang="en-US" dirty="0"/>
              <a:t>The IPv4 (Internet Protocol version 4) header</a:t>
            </a:r>
          </a:p>
        </p:txBody>
      </p:sp>
      <p:pic>
        <p:nvPicPr>
          <p:cNvPr id="9" name="Picture Placeholder 8" descr="Short Description: &#10;A diagram shows the I P v4 (Internet Protocol version 4) header.&#10;&#10;Long Description: &#10;The header is 32 bits. The section below it has four parts labeled, version, I H L, differentiated services, total length. The next section has parts labeled, identification, D F, M F, and fragment offset. The next section is parts labeled, time to live, protocol, and header checksum. The other sections are source address, destination address, options (0 or more words).&#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6916" y="1786661"/>
            <a:ext cx="7610168" cy="3264310"/>
          </a:xfrm>
        </p:spPr>
      </p:pic>
    </p:spTree>
    <p:extLst>
      <p:ext uri="{BB962C8B-B14F-4D97-AF65-F5344CB8AC3E}">
        <p14:creationId xmlns:p14="http://schemas.microsoft.com/office/powerpoint/2010/main" val="2976843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The IP Version 4 Protocol (2 of 2)</a:t>
            </a:r>
            <a:endParaRPr lang="en-US" dirty="0"/>
          </a:p>
        </p:txBody>
      </p:sp>
      <p:sp>
        <p:nvSpPr>
          <p:cNvPr id="3" name="Text Placeholder 2"/>
          <p:cNvSpPr>
            <a:spLocks noGrp="1"/>
          </p:cNvSpPr>
          <p:nvPr>
            <p:ph type="body" idx="1"/>
          </p:nvPr>
        </p:nvSpPr>
        <p:spPr/>
        <p:txBody>
          <a:bodyPr/>
          <a:lstStyle/>
          <a:p>
            <a:pPr algn="ctr"/>
            <a:r>
              <a:rPr lang="en-US" dirty="0"/>
              <a:t>Some of the IP options </a:t>
            </a:r>
          </a:p>
        </p:txBody>
      </p:sp>
      <p:pic>
        <p:nvPicPr>
          <p:cNvPr id="7" name="Picture 6">
            <a:extLst>
              <a:ext uri="{FF2B5EF4-FFF2-40B4-BE49-F238E27FC236}">
                <a16:creationId xmlns:a16="http://schemas.microsoft.com/office/drawing/2014/main" id="{72D7085A-8DC6-3746-B664-29942189DF12}"/>
              </a:ext>
            </a:extLst>
          </p:cNvPr>
          <p:cNvPicPr>
            <a:picLocks noChangeAspect="1"/>
          </p:cNvPicPr>
          <p:nvPr/>
        </p:nvPicPr>
        <p:blipFill>
          <a:blip r:embed="rId2"/>
          <a:stretch>
            <a:fillRect/>
          </a:stretch>
        </p:blipFill>
        <p:spPr>
          <a:xfrm>
            <a:off x="457200" y="2273014"/>
            <a:ext cx="8229600" cy="2311972"/>
          </a:xfrm>
          <a:prstGeom prst="rect">
            <a:avLst/>
          </a:prstGeom>
        </p:spPr>
      </p:pic>
    </p:spTree>
    <p:extLst>
      <p:ext uri="{BB962C8B-B14F-4D97-AF65-F5344CB8AC3E}">
        <p14:creationId xmlns:p14="http://schemas.microsoft.com/office/powerpoint/2010/main" val="15309246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 Addresses</a:t>
            </a:r>
          </a:p>
        </p:txBody>
      </p:sp>
      <p:sp>
        <p:nvSpPr>
          <p:cNvPr id="3" name="Text Placeholder 2"/>
          <p:cNvSpPr>
            <a:spLocks noGrp="1"/>
          </p:cNvSpPr>
          <p:nvPr>
            <p:ph type="body" idx="1"/>
          </p:nvPr>
        </p:nvSpPr>
        <p:spPr/>
        <p:txBody>
          <a:bodyPr/>
          <a:lstStyle/>
          <a:p>
            <a:r>
              <a:rPr lang="en-US" dirty="0"/>
              <a:t>Prefixes</a:t>
            </a:r>
          </a:p>
          <a:p>
            <a:pPr lvl="1"/>
            <a:r>
              <a:rPr lang="en-US" dirty="0"/>
              <a:t>A contiguous block of IP address space</a:t>
            </a:r>
          </a:p>
          <a:p>
            <a:r>
              <a:rPr lang="en-US" dirty="0"/>
              <a:t>Subnets</a:t>
            </a:r>
          </a:p>
          <a:p>
            <a:r>
              <a:rPr lang="en-US" dirty="0"/>
              <a:t>CIDR—Classless InterDomain Routing</a:t>
            </a:r>
          </a:p>
          <a:p>
            <a:r>
              <a:rPr lang="en-US" dirty="0"/>
              <a:t>Classful and special addressing</a:t>
            </a:r>
          </a:p>
          <a:p>
            <a:r>
              <a:rPr lang="en-US" dirty="0"/>
              <a:t>NAT—Network Address Translation</a:t>
            </a:r>
          </a:p>
        </p:txBody>
      </p:sp>
    </p:spTree>
    <p:extLst>
      <p:ext uri="{BB962C8B-B14F-4D97-AF65-F5344CB8AC3E}">
        <p14:creationId xmlns:p14="http://schemas.microsoft.com/office/powerpoint/2010/main" val="10508324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Prefixes</a:t>
            </a:r>
            <a:endParaRPr lang="en-US" dirty="0"/>
          </a:p>
        </p:txBody>
      </p:sp>
      <p:sp>
        <p:nvSpPr>
          <p:cNvPr id="3" name="Text Placeholder 2"/>
          <p:cNvSpPr>
            <a:spLocks noGrp="1"/>
          </p:cNvSpPr>
          <p:nvPr>
            <p:ph type="body" idx="1"/>
          </p:nvPr>
        </p:nvSpPr>
        <p:spPr/>
        <p:txBody>
          <a:bodyPr/>
          <a:lstStyle/>
          <a:p>
            <a:pPr algn="ctr"/>
            <a:r>
              <a:rPr lang="en-US" dirty="0"/>
              <a:t>A prefix and a subnet mask</a:t>
            </a:r>
          </a:p>
        </p:txBody>
      </p:sp>
      <p:pic>
        <p:nvPicPr>
          <p:cNvPr id="5" name="Picture Placeholder 4" descr="Short Description:&#10;A diagram shows the I P prefix and subnet mask. The 32 bits are divided into prefix length = L bits, network and 32 minus L bits, host. The subnet mask has codes as 1 1 1 1 1 1 1 1 1 1 1 1 1 1 1 1 1 1 1 1 1 1 1 1 0 0 0 0 0 0 0 0.&#10;&#10;Long Description:&#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90729" y="2450974"/>
            <a:ext cx="7162542" cy="1850786"/>
          </a:xfrm>
        </p:spPr>
      </p:pic>
    </p:spTree>
    <p:extLst>
      <p:ext uri="{BB962C8B-B14F-4D97-AF65-F5344CB8AC3E}">
        <p14:creationId xmlns:p14="http://schemas.microsoft.com/office/powerpoint/2010/main" val="103445940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Subnets</a:t>
            </a:r>
            <a:endParaRPr lang="en-US" dirty="0"/>
          </a:p>
        </p:txBody>
      </p:sp>
      <p:sp>
        <p:nvSpPr>
          <p:cNvPr id="3" name="Text Placeholder 2"/>
          <p:cNvSpPr>
            <a:spLocks noGrp="1"/>
          </p:cNvSpPr>
          <p:nvPr>
            <p:ph type="body" idx="1"/>
          </p:nvPr>
        </p:nvSpPr>
        <p:spPr/>
        <p:txBody>
          <a:bodyPr/>
          <a:lstStyle/>
          <a:p>
            <a:pPr algn="ctr"/>
            <a:r>
              <a:rPr lang="en-US" dirty="0"/>
              <a:t>Splitting an IP prefix into separate networks with subnetting</a:t>
            </a:r>
          </a:p>
        </p:txBody>
      </p:sp>
      <p:pic>
        <p:nvPicPr>
          <p:cNvPr id="6" name="Picture Placeholder 5" descr="Short Description: &#10;An illustration depicts the splitting an I P prefix into separate networks with subnetting.&#10;&#10;Long Description: &#10;The illustration shows three hosts labeled, E E, C S, and art connected to internet with I P address 128 dot 208 dot 0 dot 0 slash 16 through the routers of I P address 128 dot 208 dot 0 dot 0 slash 18, 128 dot 208 dot 128 dot 0 slash 17, and 128 dot 208 dot 96 dot 0 slash 19.&#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28251" y="2114441"/>
            <a:ext cx="6887497" cy="2936530"/>
          </a:xfrm>
        </p:spPr>
      </p:pic>
    </p:spTree>
    <p:extLst>
      <p:ext uri="{BB962C8B-B14F-4D97-AF65-F5344CB8AC3E}">
        <p14:creationId xmlns:p14="http://schemas.microsoft.com/office/powerpoint/2010/main" val="38672746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CIDR—Classless InterDomain Routing</a:t>
            </a:r>
            <a:br>
              <a:rPr lang="en-US" dirty="0"/>
            </a:br>
            <a:r>
              <a:rPr lang="en-US" dirty="0"/>
              <a:t>(1 of 3)</a:t>
            </a:r>
          </a:p>
        </p:txBody>
      </p:sp>
      <p:sp>
        <p:nvSpPr>
          <p:cNvPr id="3" name="Text Placeholder 2"/>
          <p:cNvSpPr>
            <a:spLocks noGrp="1"/>
          </p:cNvSpPr>
          <p:nvPr>
            <p:ph type="body" idx="1"/>
          </p:nvPr>
        </p:nvSpPr>
        <p:spPr/>
        <p:txBody>
          <a:bodyPr/>
          <a:lstStyle/>
          <a:p>
            <a:pPr algn="ctr"/>
            <a:r>
              <a:rPr lang="en-US" dirty="0"/>
              <a:t>A set of IP address assignments</a:t>
            </a:r>
          </a:p>
        </p:txBody>
      </p:sp>
      <p:pic>
        <p:nvPicPr>
          <p:cNvPr id="8" name="Picture 7">
            <a:extLst>
              <a:ext uri="{FF2B5EF4-FFF2-40B4-BE49-F238E27FC236}">
                <a16:creationId xmlns:a16="http://schemas.microsoft.com/office/drawing/2014/main" id="{15411E51-A33A-6144-B625-F70277D04900}"/>
              </a:ext>
            </a:extLst>
          </p:cNvPr>
          <p:cNvPicPr>
            <a:picLocks noChangeAspect="1"/>
          </p:cNvPicPr>
          <p:nvPr/>
        </p:nvPicPr>
        <p:blipFill>
          <a:blip r:embed="rId2"/>
          <a:stretch>
            <a:fillRect/>
          </a:stretch>
        </p:blipFill>
        <p:spPr>
          <a:xfrm>
            <a:off x="457200" y="2412253"/>
            <a:ext cx="8229600" cy="2033494"/>
          </a:xfrm>
          <a:prstGeom prst="rect">
            <a:avLst/>
          </a:prstGeom>
        </p:spPr>
      </p:pic>
    </p:spTree>
    <p:extLst>
      <p:ext uri="{BB962C8B-B14F-4D97-AF65-F5344CB8AC3E}">
        <p14:creationId xmlns:p14="http://schemas.microsoft.com/office/powerpoint/2010/main" val="507425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1"/>
            <a:ext cx="8229600" cy="750130"/>
          </a:xfrm>
        </p:spPr>
        <p:txBody>
          <a:bodyPr/>
          <a:lstStyle/>
          <a:p>
            <a:r>
              <a:rPr lang="en-US" dirty="0"/>
              <a:t>Implementation of Connectionless Service</a:t>
            </a:r>
          </a:p>
        </p:txBody>
      </p:sp>
      <p:pic>
        <p:nvPicPr>
          <p:cNvPr id="5" name="Picture Placeholder 4" descr="Short Description:  &#10;An illustration shows the routing within a datagram network.&#10;&#10;Long Description:  &#10;The illustration shows a shaded oval at the center and host H 1 with process 1 to the left and host H 2 with process 2 to the right. The oval is labeled as I S P’s equipment which consists of five routers, A, B, C, D, and E interconnected through the transmission lines to transmit the data packets. Host H 1 is connected to router A and router E is connected to router F (to the right and outside the shaded oval). Router F is further connected to host H 2 over a LAN. The data packets and their transmission routes are as follows. Packet 1 from E to F, packet 2 from C to E, packet 3 from A to C, and packet 4 from A to B. Four tables are shown with each table having two columns and six rows. The column headings for all the tables are destination and line.&#10;A’s table (initially) has data as follows. Row 1. A, blank. Row 2. B, B. Row 3. C, C. Row 4. D, B. Row 5. E, C. Row 6. F, C.&#10;A’s table (later) has data as follows. Row 1. A, blank. Row 2. B, B. Row 3. C, C. Row 4. D, B. Row 5. E, B. Row 6. F, B.&#10;C’s table has data as follows. Row 1. A, A. Row 2. B, A. Row 3. C, blank. Row 4. D, E. Row 5. E, E. Row 6. F, E.&#10;E’s table has data as follows. Row 1. A, C. Row 2. B, D. Row 3. C, C. Row 4. D, D. Row 5. E, blank. Row 6. F, F.&#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67938" y="1295399"/>
            <a:ext cx="6266731" cy="3740607"/>
          </a:xfrm>
        </p:spPr>
      </p:pic>
      <p:sp>
        <p:nvSpPr>
          <p:cNvPr id="6" name="TextBox 5">
            <a:extLst>
              <a:ext uri="{FF2B5EF4-FFF2-40B4-BE49-F238E27FC236}">
                <a16:creationId xmlns:a16="http://schemas.microsoft.com/office/drawing/2014/main" id="{9339B96D-9141-25CC-0516-368C5B74C454}"/>
              </a:ext>
            </a:extLst>
          </p:cNvPr>
          <p:cNvSpPr txBox="1"/>
          <p:nvPr/>
        </p:nvSpPr>
        <p:spPr>
          <a:xfrm>
            <a:off x="528422" y="5100182"/>
            <a:ext cx="8289335" cy="1169551"/>
          </a:xfrm>
          <a:prstGeom prst="rect">
            <a:avLst/>
          </a:prstGeom>
          <a:noFill/>
        </p:spPr>
        <p:txBody>
          <a:bodyPr wrap="square">
            <a:spAutoFit/>
          </a:bodyPr>
          <a:lstStyle/>
          <a:p>
            <a:pPr marL="285750" indent="-285750">
              <a:buFont typeface="Arial" panose="020B0604020202020204" pitchFamily="34" charset="0"/>
              <a:buChar char="•"/>
            </a:pPr>
            <a:r>
              <a:rPr lang="en-US" dirty="0"/>
              <a:t>Suppose that the process </a:t>
            </a:r>
            <a:r>
              <a:rPr lang="en-US" b="1" i="1" dirty="0"/>
              <a:t>P1</a:t>
            </a:r>
            <a:r>
              <a:rPr lang="en-US" dirty="0"/>
              <a:t> has a long message for </a:t>
            </a:r>
            <a:r>
              <a:rPr lang="en-US" b="1" i="1" dirty="0"/>
              <a:t>P2</a:t>
            </a:r>
            <a:r>
              <a:rPr lang="en-US" dirty="0"/>
              <a:t>. </a:t>
            </a:r>
          </a:p>
          <a:p>
            <a:pPr marL="285750" indent="-285750">
              <a:buFont typeface="Arial" panose="020B0604020202020204" pitchFamily="34" charset="0"/>
              <a:buChar char="•"/>
            </a:pPr>
            <a:r>
              <a:rPr lang="en-US" dirty="0"/>
              <a:t>It hands the message to the transport layer, with instructions to deliver it to process </a:t>
            </a:r>
            <a:r>
              <a:rPr lang="en-US" i="1" dirty="0"/>
              <a:t>P2</a:t>
            </a:r>
            <a:r>
              <a:rPr lang="en-US" dirty="0"/>
              <a:t> on host </a:t>
            </a:r>
            <a:r>
              <a:rPr lang="en-US" b="1" i="1" dirty="0"/>
              <a:t>H2</a:t>
            </a:r>
            <a:r>
              <a:rPr lang="en-US" dirty="0"/>
              <a:t>. The transport layer code runs on </a:t>
            </a:r>
            <a:r>
              <a:rPr lang="en-US" b="1" i="1" dirty="0"/>
              <a:t>H1</a:t>
            </a:r>
            <a:r>
              <a:rPr lang="en-US" dirty="0"/>
              <a:t>, typically within the operating system.</a:t>
            </a:r>
          </a:p>
          <a:p>
            <a:pPr marL="285750" indent="-285750">
              <a:buFont typeface="Arial" panose="020B0604020202020204" pitchFamily="34" charset="0"/>
              <a:buChar char="•"/>
            </a:pPr>
            <a:r>
              <a:rPr lang="en-US" dirty="0"/>
              <a:t>Let us assume for this example that the message is four times longer than the maximum packet size, so the network layer has to break it into four packets, 1, 2, 3, and 4</a:t>
            </a:r>
          </a:p>
        </p:txBody>
      </p:sp>
      <p:sp>
        <p:nvSpPr>
          <p:cNvPr id="9" name="TextBox 8">
            <a:extLst>
              <a:ext uri="{FF2B5EF4-FFF2-40B4-BE49-F238E27FC236}">
                <a16:creationId xmlns:a16="http://schemas.microsoft.com/office/drawing/2014/main" id="{F4DB9F17-E660-123D-A816-4361C215BA3E}"/>
              </a:ext>
            </a:extLst>
          </p:cNvPr>
          <p:cNvSpPr txBox="1"/>
          <p:nvPr/>
        </p:nvSpPr>
        <p:spPr>
          <a:xfrm>
            <a:off x="7207365" y="3574890"/>
            <a:ext cx="1192250" cy="523220"/>
          </a:xfrm>
          <a:prstGeom prst="rect">
            <a:avLst/>
          </a:prstGeom>
          <a:noFill/>
        </p:spPr>
        <p:txBody>
          <a:bodyPr wrap="square" rtlCol="0">
            <a:spAutoFit/>
          </a:bodyPr>
          <a:lstStyle/>
          <a:p>
            <a:r>
              <a:rPr lang="en-US" b="1" dirty="0">
                <a:solidFill>
                  <a:schemeClr val="tx1"/>
                </a:solidFill>
              </a:rPr>
              <a:t>Datagram Network</a:t>
            </a:r>
          </a:p>
        </p:txBody>
      </p:sp>
    </p:spTree>
    <p:extLst>
      <p:ext uri="{BB962C8B-B14F-4D97-AF65-F5344CB8AC3E}">
        <p14:creationId xmlns:p14="http://schemas.microsoft.com/office/powerpoint/2010/main" val="20329515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CIDR—Classless InterDomain Routing</a:t>
            </a:r>
            <a:br>
              <a:rPr lang="en-US" dirty="0"/>
            </a:br>
            <a:r>
              <a:rPr lang="en-US" dirty="0"/>
              <a:t>(2 of 3)</a:t>
            </a:r>
          </a:p>
        </p:txBody>
      </p:sp>
      <p:sp>
        <p:nvSpPr>
          <p:cNvPr id="3" name="Text Placeholder 2"/>
          <p:cNvSpPr>
            <a:spLocks noGrp="1"/>
          </p:cNvSpPr>
          <p:nvPr>
            <p:ph type="body" idx="1"/>
          </p:nvPr>
        </p:nvSpPr>
        <p:spPr/>
        <p:txBody>
          <a:bodyPr/>
          <a:lstStyle/>
          <a:p>
            <a:pPr algn="ctr"/>
            <a:r>
              <a:rPr lang="en-US" dirty="0"/>
              <a:t>Aggregation of IP prefixes</a:t>
            </a:r>
          </a:p>
        </p:txBody>
      </p:sp>
      <p:pic>
        <p:nvPicPr>
          <p:cNvPr id="6" name="Picture Placeholder 5" descr="Short Description: &#10;An illustration shows aggregation of I P prefixes.&#10;&#10;Long Description: &#10;The illustration shows a router at New York connected to a router at London with one aggregate prefix, 192.24.0.0 backward slash 19. The router at London is connected to three universities with 3 prefixes as follows. Cambridge (194.24.0.0 backward slash 21), Oxford (194.24.16.0 backward slash 20), and Edinburgh (194.24.8.0 backward slash 22).&#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69258" y="1482179"/>
            <a:ext cx="7005484" cy="3686779"/>
          </a:xfrm>
        </p:spPr>
      </p:pic>
    </p:spTree>
    <p:extLst>
      <p:ext uri="{BB962C8B-B14F-4D97-AF65-F5344CB8AC3E}">
        <p14:creationId xmlns:p14="http://schemas.microsoft.com/office/powerpoint/2010/main" val="12832622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CIDR—Classless InterDomain Routing</a:t>
            </a:r>
            <a:br>
              <a:rPr lang="en-US" dirty="0"/>
            </a:br>
            <a:r>
              <a:rPr lang="en-US" dirty="0"/>
              <a:t>(3 of 3)</a:t>
            </a:r>
          </a:p>
        </p:txBody>
      </p:sp>
      <p:sp>
        <p:nvSpPr>
          <p:cNvPr id="3" name="Text Placeholder 2"/>
          <p:cNvSpPr>
            <a:spLocks noGrp="1"/>
          </p:cNvSpPr>
          <p:nvPr>
            <p:ph type="body" idx="1"/>
          </p:nvPr>
        </p:nvSpPr>
        <p:spPr/>
        <p:txBody>
          <a:bodyPr/>
          <a:lstStyle/>
          <a:p>
            <a:pPr algn="ctr"/>
            <a:r>
              <a:rPr lang="en-US" dirty="0"/>
              <a:t>Longest matching prefix routing at the New York router</a:t>
            </a:r>
          </a:p>
        </p:txBody>
      </p:sp>
      <p:pic>
        <p:nvPicPr>
          <p:cNvPr id="5" name="Picture Placeholder 4" descr="Short Description: &#10;An illustration shows the longest matching prefix routing at the New York router.&#10;&#10;Long Description: &#10;The illustration shows a router at New York (at the center) is connected to a router at San Francisco (to the left) with prefix 192.24.12.0 backward slash 22 which is further connected to some router with prefix 192.24.12.0 backward slash 22. The router at New York is also connected to a router at London (to the right) with prefix 192.24.0.0 backward slash 19. The router at London is further connected to further three routers with prefixes as follows. 192.24.0.0 backward slash 21, 192.24.16.0 backward slash 20, and 192.24.8.0 backward slash 22.&#10;&#10;"/>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1030799" y="1822605"/>
            <a:ext cx="7082401" cy="2940302"/>
          </a:xfrm>
        </p:spPr>
      </p:pic>
    </p:spTree>
    <p:extLst>
      <p:ext uri="{BB962C8B-B14F-4D97-AF65-F5344CB8AC3E}">
        <p14:creationId xmlns:p14="http://schemas.microsoft.com/office/powerpoint/2010/main" val="423397653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Classful and Special Addressing (1 of 2) </a:t>
            </a:r>
          </a:p>
        </p:txBody>
      </p:sp>
      <p:sp>
        <p:nvSpPr>
          <p:cNvPr id="3" name="Text Placeholder 2"/>
          <p:cNvSpPr>
            <a:spLocks noGrp="1"/>
          </p:cNvSpPr>
          <p:nvPr>
            <p:ph type="body" idx="1"/>
          </p:nvPr>
        </p:nvSpPr>
        <p:spPr/>
        <p:txBody>
          <a:bodyPr/>
          <a:lstStyle/>
          <a:p>
            <a:pPr algn="ctr"/>
            <a:r>
              <a:rPr lang="en-US" dirty="0"/>
              <a:t>IP address formats</a:t>
            </a:r>
          </a:p>
        </p:txBody>
      </p:sp>
      <p:pic>
        <p:nvPicPr>
          <p:cNvPr id="12" name="Picture Placeholder 11" descr="Short Description:&#10;An illustration shows the I P address formats.&#10;&#10;Long Description: &#10;The illustration shows five 32 bits I P address formats with class as A, B, C, D, and E. Class A with range of host address, 1.0.0.0 to 127.255.255.255 is divided into 3 sections as 0, network, and host. Class B with range of host address, 128.0.0.0 to 191.255.255.255 is divided into 3 sections as 10, network, and host. Class C with range of host address, 192.0.0.0 to 223.255.255.255 is divided into 3 sections as 110, network, and host. Class D format with range of host address, 224.0.0.0 to 239.255.255.255 is divided into 2 sections as 1110 and multicast address. Class E format with range of host address, 240.0.0.0 to 255.255.255.255 is divided into 2 sections as 1111 and reserved for future use.&#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87245" y="1725549"/>
            <a:ext cx="6769510" cy="3125286"/>
          </a:xfrm>
        </p:spPr>
      </p:pic>
    </p:spTree>
    <p:extLst>
      <p:ext uri="{BB962C8B-B14F-4D97-AF65-F5344CB8AC3E}">
        <p14:creationId xmlns:p14="http://schemas.microsoft.com/office/powerpoint/2010/main" val="3798840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Classful and Special Addressing (2 of 2) </a:t>
            </a:r>
          </a:p>
        </p:txBody>
      </p:sp>
      <p:sp>
        <p:nvSpPr>
          <p:cNvPr id="3" name="Text Placeholder 2"/>
          <p:cNvSpPr>
            <a:spLocks noGrp="1"/>
          </p:cNvSpPr>
          <p:nvPr>
            <p:ph type="body" idx="1"/>
          </p:nvPr>
        </p:nvSpPr>
        <p:spPr/>
        <p:txBody>
          <a:bodyPr/>
          <a:lstStyle/>
          <a:p>
            <a:pPr algn="ctr"/>
            <a:r>
              <a:rPr lang="en-US" dirty="0"/>
              <a:t>Special IP addresses</a:t>
            </a:r>
          </a:p>
        </p:txBody>
      </p:sp>
      <p:pic>
        <p:nvPicPr>
          <p:cNvPr id="8" name="Picture Placeholder 7" descr="Short Description: &#10;An illustration shows special I P addresses.&#10;&#10;Long Description:&#10;The illustration shows a host with codes 0 0 0 0 0 0 0 0 0 0 0 0 0 0 0 0 0 0 0 0 0 0 0 0 0 0 0 0 0 0 0 0 in a network and broadcast on the local and distant network with codes 1 1 1 1 1 1 1 1 1 1 1 1 1 1 1 1 1 1 1 1 1 1 1 1 1 1 1 1 1 1 1 1, and loopback with section 127 and (anything).&#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83673" y="2014332"/>
            <a:ext cx="7576653" cy="2469177"/>
          </a:xfrm>
        </p:spPr>
      </p:pic>
    </p:spTree>
    <p:extLst>
      <p:ext uri="{BB962C8B-B14F-4D97-AF65-F5344CB8AC3E}">
        <p14:creationId xmlns:p14="http://schemas.microsoft.com/office/powerpoint/2010/main" val="327314931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NAT—Network Address Translation</a:t>
            </a:r>
          </a:p>
        </p:txBody>
      </p:sp>
      <p:sp>
        <p:nvSpPr>
          <p:cNvPr id="3" name="Text Placeholder 2"/>
          <p:cNvSpPr>
            <a:spLocks noGrp="1"/>
          </p:cNvSpPr>
          <p:nvPr>
            <p:ph type="body" idx="1"/>
          </p:nvPr>
        </p:nvSpPr>
        <p:spPr/>
        <p:txBody>
          <a:bodyPr/>
          <a:lstStyle/>
          <a:p>
            <a:pPr algn="ctr"/>
            <a:r>
              <a:rPr lang="en-US" dirty="0"/>
              <a:t>Placement and operation of a NAT box</a:t>
            </a:r>
          </a:p>
        </p:txBody>
      </p:sp>
      <p:pic>
        <p:nvPicPr>
          <p:cNvPr id="5" name="Picture Placeholder 4" descr="Short Description: &#10;An illustration shows the placement and operation of an N A T box.&#10;&#10;Long Description: &#10;The illustration shows the boundary of customer premises that includes customer router and LAN connected to an N A T box or firewall. The N A T box is further connected to an I S P router to internet. A packet with I P = 10.0.0.1 and port = 5544 is being transmitted from the customer’s router to the N A T box or firewall. The N A T box translates it into a packet with I P = 198.60.42.12 and port = 3344 and sends it to the I S P router.&#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04480" y="2014333"/>
            <a:ext cx="7535039" cy="2583071"/>
          </a:xfrm>
        </p:spPr>
      </p:pic>
    </p:spTree>
    <p:extLst>
      <p:ext uri="{BB962C8B-B14F-4D97-AF65-F5344CB8AC3E}">
        <p14:creationId xmlns:p14="http://schemas.microsoft.com/office/powerpoint/2010/main" val="7669750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 Version 6 (1 of 3)</a:t>
            </a:r>
          </a:p>
        </p:txBody>
      </p:sp>
      <p:sp>
        <p:nvSpPr>
          <p:cNvPr id="3" name="Text Placeholder 2"/>
          <p:cNvSpPr>
            <a:spLocks noGrp="1"/>
          </p:cNvSpPr>
          <p:nvPr>
            <p:ph type="body" idx="1"/>
          </p:nvPr>
        </p:nvSpPr>
        <p:spPr/>
        <p:txBody>
          <a:bodyPr/>
          <a:lstStyle/>
          <a:p>
            <a:r>
              <a:rPr lang="en-US" dirty="0"/>
              <a:t>The main IPv6 header</a:t>
            </a:r>
          </a:p>
          <a:p>
            <a:r>
              <a:rPr lang="en-US" dirty="0"/>
              <a:t>Extension headers</a:t>
            </a:r>
          </a:p>
          <a:p>
            <a:r>
              <a:rPr lang="en-US" dirty="0"/>
              <a:t>Controversies</a:t>
            </a:r>
          </a:p>
        </p:txBody>
      </p:sp>
    </p:spTree>
    <p:extLst>
      <p:ext uri="{BB962C8B-B14F-4D97-AF65-F5344CB8AC3E}">
        <p14:creationId xmlns:p14="http://schemas.microsoft.com/office/powerpoint/2010/main" val="24118258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 Version 6 (2 of 3)</a:t>
            </a:r>
          </a:p>
        </p:txBody>
      </p:sp>
      <p:sp>
        <p:nvSpPr>
          <p:cNvPr id="3" name="Text Placeholder 2"/>
          <p:cNvSpPr>
            <a:spLocks noGrp="1"/>
          </p:cNvSpPr>
          <p:nvPr>
            <p:ph type="body" idx="1"/>
          </p:nvPr>
        </p:nvSpPr>
        <p:spPr/>
        <p:txBody>
          <a:bodyPr/>
          <a:lstStyle/>
          <a:p>
            <a:r>
              <a:rPr lang="en-US" dirty="0"/>
              <a:t>IPv6 major goals</a:t>
            </a:r>
          </a:p>
          <a:p>
            <a:pPr lvl="1"/>
            <a:r>
              <a:rPr lang="en-US" dirty="0"/>
              <a:t>Support billions of hosts</a:t>
            </a:r>
          </a:p>
          <a:p>
            <a:pPr lvl="1"/>
            <a:r>
              <a:rPr lang="en-US" dirty="0"/>
              <a:t>Reduce routing table size</a:t>
            </a:r>
          </a:p>
          <a:p>
            <a:pPr lvl="1"/>
            <a:r>
              <a:rPr lang="en-US" dirty="0"/>
              <a:t>Simplify the protocol</a:t>
            </a:r>
          </a:p>
          <a:p>
            <a:pPr lvl="1"/>
            <a:r>
              <a:rPr lang="en-US" dirty="0"/>
              <a:t>Provide better security</a:t>
            </a:r>
          </a:p>
          <a:p>
            <a:pPr lvl="1"/>
            <a:r>
              <a:rPr lang="en-US" dirty="0"/>
              <a:t>Attention to type of service</a:t>
            </a:r>
          </a:p>
          <a:p>
            <a:pPr lvl="1"/>
            <a:r>
              <a:rPr lang="en-US" dirty="0"/>
              <a:t>Aid multicasting</a:t>
            </a:r>
          </a:p>
          <a:p>
            <a:pPr lvl="1"/>
            <a:r>
              <a:rPr lang="en-US" dirty="0"/>
              <a:t>Roaming host without changing address</a:t>
            </a:r>
          </a:p>
          <a:p>
            <a:pPr lvl="1"/>
            <a:r>
              <a:rPr lang="en-US" dirty="0"/>
              <a:t>Allow future protocol evolution</a:t>
            </a:r>
          </a:p>
          <a:p>
            <a:pPr lvl="1"/>
            <a:r>
              <a:rPr lang="en-US" dirty="0"/>
              <a:t>Permit coexistence of old and new protocols for years</a:t>
            </a:r>
          </a:p>
        </p:txBody>
      </p:sp>
    </p:spTree>
    <p:extLst>
      <p:ext uri="{BB962C8B-B14F-4D97-AF65-F5344CB8AC3E}">
        <p14:creationId xmlns:p14="http://schemas.microsoft.com/office/powerpoint/2010/main" val="91093003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 Version 6 (3 of 3)</a:t>
            </a:r>
          </a:p>
        </p:txBody>
      </p:sp>
      <p:sp>
        <p:nvSpPr>
          <p:cNvPr id="3" name="Text Placeholder 2"/>
          <p:cNvSpPr>
            <a:spLocks noGrp="1"/>
          </p:cNvSpPr>
          <p:nvPr>
            <p:ph type="body" idx="1"/>
          </p:nvPr>
        </p:nvSpPr>
        <p:spPr/>
        <p:txBody>
          <a:bodyPr/>
          <a:lstStyle/>
          <a:p>
            <a:r>
              <a:rPr lang="en-US" dirty="0"/>
              <a:t>IP version 6 improvements</a:t>
            </a:r>
          </a:p>
          <a:p>
            <a:pPr lvl="1"/>
            <a:r>
              <a:rPr lang="en-US" dirty="0"/>
              <a:t>Longer addresses than IPv4</a:t>
            </a:r>
          </a:p>
          <a:p>
            <a:pPr lvl="1"/>
            <a:r>
              <a:rPr lang="en-US" dirty="0"/>
              <a:t>Simplification of the header</a:t>
            </a:r>
          </a:p>
          <a:p>
            <a:pPr lvl="1"/>
            <a:r>
              <a:rPr lang="en-US" dirty="0"/>
              <a:t>Better support for options</a:t>
            </a:r>
          </a:p>
          <a:p>
            <a:pPr lvl="1"/>
            <a:r>
              <a:rPr lang="en-US" dirty="0"/>
              <a:t>Big advance is in security</a:t>
            </a:r>
          </a:p>
          <a:p>
            <a:pPr lvl="1"/>
            <a:r>
              <a:rPr lang="en-US" dirty="0"/>
              <a:t>Quality of service</a:t>
            </a:r>
          </a:p>
        </p:txBody>
      </p:sp>
    </p:spTree>
    <p:extLst>
      <p:ext uri="{BB962C8B-B14F-4D97-AF65-F5344CB8AC3E}">
        <p14:creationId xmlns:p14="http://schemas.microsoft.com/office/powerpoint/2010/main" val="301248673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Main IPv6 Header</a:t>
            </a:r>
          </a:p>
        </p:txBody>
      </p:sp>
      <p:sp>
        <p:nvSpPr>
          <p:cNvPr id="3" name="Text Placeholder 2"/>
          <p:cNvSpPr>
            <a:spLocks noGrp="1"/>
          </p:cNvSpPr>
          <p:nvPr>
            <p:ph type="body" idx="1"/>
          </p:nvPr>
        </p:nvSpPr>
        <p:spPr>
          <a:xfrm>
            <a:off x="457200" y="5401975"/>
            <a:ext cx="8229600" cy="667363"/>
          </a:xfrm>
        </p:spPr>
        <p:txBody>
          <a:bodyPr/>
          <a:lstStyle/>
          <a:p>
            <a:pPr algn="ctr"/>
            <a:r>
              <a:rPr lang="en-US" dirty="0"/>
              <a:t>The IPv6 fixed header (required)</a:t>
            </a:r>
          </a:p>
        </p:txBody>
      </p:sp>
      <p:pic>
        <p:nvPicPr>
          <p:cNvPr id="15" name="Picture Placeholder 14" descr="Short Description:  &#10;An illustration shows the I P V 6 fixed header.&#10;&#10;Long Description:  &#10;The illustration shows the 32 bits header divided into 4 rows as follows. First row is divided into three sections labeled, version, diff. services, and flow label. Second row is divided into 3 sections labeled, payload length, next header, and hop limit. Third row shows source address (16 bytes) and fourth row shows destination address (16 bytes).&#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858297" y="1531267"/>
            <a:ext cx="5427406" cy="3870708"/>
          </a:xfrm>
        </p:spPr>
      </p:pic>
    </p:spTree>
    <p:extLst>
      <p:ext uri="{BB962C8B-B14F-4D97-AF65-F5344CB8AC3E}">
        <p14:creationId xmlns:p14="http://schemas.microsoft.com/office/powerpoint/2010/main" val="10332276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Extension Headers (1 of 3)</a:t>
            </a:r>
          </a:p>
        </p:txBody>
      </p:sp>
      <p:sp>
        <p:nvSpPr>
          <p:cNvPr id="3" name="Text Placeholder 2"/>
          <p:cNvSpPr>
            <a:spLocks noGrp="1"/>
          </p:cNvSpPr>
          <p:nvPr>
            <p:ph type="body" idx="1"/>
          </p:nvPr>
        </p:nvSpPr>
        <p:spPr/>
        <p:txBody>
          <a:bodyPr/>
          <a:lstStyle/>
          <a:p>
            <a:pPr algn="ctr"/>
            <a:r>
              <a:rPr lang="en-US" dirty="0"/>
              <a:t>IPv6 extension headers</a:t>
            </a:r>
          </a:p>
        </p:txBody>
      </p:sp>
      <p:pic>
        <p:nvPicPr>
          <p:cNvPr id="7" name="Picture 6">
            <a:extLst>
              <a:ext uri="{FF2B5EF4-FFF2-40B4-BE49-F238E27FC236}">
                <a16:creationId xmlns:a16="http://schemas.microsoft.com/office/drawing/2014/main" id="{4A23537C-6021-2441-9AB7-9929DE552B22}"/>
              </a:ext>
            </a:extLst>
          </p:cNvPr>
          <p:cNvPicPr>
            <a:picLocks noChangeAspect="1"/>
          </p:cNvPicPr>
          <p:nvPr/>
        </p:nvPicPr>
        <p:blipFill>
          <a:blip r:embed="rId2"/>
          <a:stretch>
            <a:fillRect/>
          </a:stretch>
        </p:blipFill>
        <p:spPr>
          <a:xfrm>
            <a:off x="457200" y="1958442"/>
            <a:ext cx="8229600" cy="2941116"/>
          </a:xfrm>
          <a:prstGeom prst="rect">
            <a:avLst/>
          </a:prstGeom>
        </p:spPr>
      </p:pic>
    </p:spTree>
    <p:extLst>
      <p:ext uri="{BB962C8B-B14F-4D97-AF65-F5344CB8AC3E}">
        <p14:creationId xmlns:p14="http://schemas.microsoft.com/office/powerpoint/2010/main" val="3723839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11835" cy="670866"/>
          </a:xfrm>
        </p:spPr>
        <p:txBody>
          <a:bodyPr/>
          <a:lstStyle/>
          <a:p>
            <a:r>
              <a:rPr lang="en-US" dirty="0"/>
              <a:t>Implementation of Connection-Oriented Service</a:t>
            </a:r>
          </a:p>
        </p:txBody>
      </p:sp>
      <p:pic>
        <p:nvPicPr>
          <p:cNvPr id="11" name="Picture Placeholder 10" descr="Short Description: &#10;An illustration shows the routing within a virtual circuit network.&#10;&#10;Long Description: &#10;The illustration shows a shaded oval at the center and hosts H 1 with process 1 and H 3 with process 3 to the left and host H 2 with process 2 to the right. The oval is labeled as I S P’s equipment which consists of five routers, A, B, C, D, and E interconnected through the transmission lines to transmit the data packets. Host H 1 and host H 3 is connected to router A and router E is connected to router F (to the right and outside the shaded oval). Router F is further connected to host H 2 over a LAN. The data packets and their transmission routes are as follows. Packet 1 from E to F, packet 2 from C to E, and packets 3 and 4 from A to C. Three tables are shown with each table having two columns and two rows. The column headings for all the tables are in and out.&#10;A’s table has data as follows. Row 1. In, H 1 (1). Out C (1). Row 2. In, H 3 (1). Out C (2).&#10;C’s table has data as follows. Row 1. In, A (1). Out E (1). Row 2. In, A (2). Out E (2).&#10;E’s table has data as follows. Row 1. In, C (1). Out F (1). Row 2. In, C (2). Out F (2).&#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341586" y="595251"/>
            <a:ext cx="6561917" cy="4171141"/>
          </a:xfrm>
        </p:spPr>
      </p:pic>
      <p:sp>
        <p:nvSpPr>
          <p:cNvPr id="7" name="TextBox 6">
            <a:extLst>
              <a:ext uri="{FF2B5EF4-FFF2-40B4-BE49-F238E27FC236}">
                <a16:creationId xmlns:a16="http://schemas.microsoft.com/office/drawing/2014/main" id="{FF2150D4-E5F0-8EAA-9E9D-DDCEC26CE884}"/>
              </a:ext>
            </a:extLst>
          </p:cNvPr>
          <p:cNvSpPr txBox="1"/>
          <p:nvPr/>
        </p:nvSpPr>
        <p:spPr>
          <a:xfrm>
            <a:off x="491662" y="4856194"/>
            <a:ext cx="8156081" cy="1169551"/>
          </a:xfrm>
          <a:prstGeom prst="rect">
            <a:avLst/>
          </a:prstGeom>
          <a:noFill/>
        </p:spPr>
        <p:txBody>
          <a:bodyPr wrap="square">
            <a:spAutoFit/>
          </a:bodyPr>
          <a:lstStyle/>
          <a:p>
            <a:pPr marL="285750" indent="-285750" algn="just">
              <a:buFont typeface="Arial" panose="020B0604020202020204" pitchFamily="34" charset="0"/>
              <a:buChar char="•"/>
            </a:pPr>
            <a:r>
              <a:rPr lang="en-US" dirty="0"/>
              <a:t>Here, host </a:t>
            </a:r>
            <a:r>
              <a:rPr lang="en-US" b="1" i="1" dirty="0"/>
              <a:t>H1</a:t>
            </a:r>
            <a:r>
              <a:rPr lang="en-US" dirty="0"/>
              <a:t> has established </a:t>
            </a:r>
            <a:r>
              <a:rPr lang="en-US" b="1" dirty="0"/>
              <a:t>connection</a:t>
            </a:r>
            <a:r>
              <a:rPr lang="en-US" dirty="0"/>
              <a:t> </a:t>
            </a:r>
            <a:r>
              <a:rPr lang="en-US" b="1" dirty="0"/>
              <a:t>1</a:t>
            </a:r>
            <a:r>
              <a:rPr lang="en-US" dirty="0"/>
              <a:t> with host </a:t>
            </a:r>
            <a:r>
              <a:rPr lang="en-US" b="1" i="1" dirty="0"/>
              <a:t>H2</a:t>
            </a:r>
            <a:r>
              <a:rPr lang="en-US" dirty="0"/>
              <a:t>. </a:t>
            </a:r>
          </a:p>
          <a:p>
            <a:pPr marL="285750" indent="-285750" algn="just">
              <a:buFont typeface="Arial" panose="020B0604020202020204" pitchFamily="34" charset="0"/>
              <a:buChar char="•"/>
            </a:pPr>
            <a:r>
              <a:rPr lang="en-US" dirty="0"/>
              <a:t>This connection is remembered as the first entry in each of the routing tables. </a:t>
            </a:r>
          </a:p>
          <a:p>
            <a:pPr marL="285750" indent="-285750" algn="just">
              <a:buFont typeface="Arial" panose="020B0604020202020204" pitchFamily="34" charset="0"/>
              <a:buChar char="•"/>
            </a:pPr>
            <a:r>
              <a:rPr lang="en-US" dirty="0"/>
              <a:t>The first line of </a:t>
            </a:r>
            <a:r>
              <a:rPr lang="en-US" b="1" i="1" dirty="0"/>
              <a:t>A</a:t>
            </a:r>
            <a:r>
              <a:rPr lang="en-US" b="1" dirty="0"/>
              <a:t>’s</a:t>
            </a:r>
            <a:r>
              <a:rPr lang="en-US" dirty="0"/>
              <a:t> table says that if a packet bearing connection identifier 1 comes in from </a:t>
            </a:r>
            <a:r>
              <a:rPr lang="en-US" i="1" dirty="0"/>
              <a:t>H1</a:t>
            </a:r>
            <a:r>
              <a:rPr lang="en-US" dirty="0"/>
              <a:t>, it is to be sent to router </a:t>
            </a:r>
            <a:r>
              <a:rPr lang="en-US" b="1" i="1" dirty="0"/>
              <a:t>C</a:t>
            </a:r>
            <a:r>
              <a:rPr lang="en-US" dirty="0"/>
              <a:t> and given connection </a:t>
            </a:r>
            <a:r>
              <a:rPr lang="en-US" b="1" dirty="0"/>
              <a:t>identifier 1</a:t>
            </a:r>
            <a:r>
              <a:rPr lang="en-US" dirty="0"/>
              <a:t>. </a:t>
            </a:r>
          </a:p>
          <a:p>
            <a:pPr marL="285750" indent="-285750" algn="just">
              <a:buFont typeface="Arial" panose="020B0604020202020204" pitchFamily="34" charset="0"/>
              <a:buChar char="•"/>
            </a:pPr>
            <a:r>
              <a:rPr lang="en-US" dirty="0"/>
              <a:t>Similarly, the first entry at </a:t>
            </a:r>
            <a:r>
              <a:rPr lang="en-US" b="1" i="1" dirty="0"/>
              <a:t>C</a:t>
            </a:r>
            <a:r>
              <a:rPr lang="en-US" dirty="0"/>
              <a:t> routes the packet to </a:t>
            </a:r>
            <a:r>
              <a:rPr lang="en-US" b="1" i="1" dirty="0"/>
              <a:t>E</a:t>
            </a:r>
            <a:r>
              <a:rPr lang="en-US" dirty="0"/>
              <a:t>, also with connection </a:t>
            </a:r>
            <a:r>
              <a:rPr lang="en-US" b="1" dirty="0"/>
              <a:t>identifier 1</a:t>
            </a:r>
            <a:r>
              <a:rPr lang="en-US" dirty="0"/>
              <a:t>.</a:t>
            </a:r>
          </a:p>
        </p:txBody>
      </p:sp>
      <p:sp>
        <p:nvSpPr>
          <p:cNvPr id="8" name="TextBox 7">
            <a:extLst>
              <a:ext uri="{FF2B5EF4-FFF2-40B4-BE49-F238E27FC236}">
                <a16:creationId xmlns:a16="http://schemas.microsoft.com/office/drawing/2014/main" id="{E5CFBFAD-5922-798B-83E3-F1A1D4AFCFEF}"/>
              </a:ext>
            </a:extLst>
          </p:cNvPr>
          <p:cNvSpPr txBox="1"/>
          <p:nvPr/>
        </p:nvSpPr>
        <p:spPr>
          <a:xfrm>
            <a:off x="7207364" y="3574890"/>
            <a:ext cx="1392277" cy="523220"/>
          </a:xfrm>
          <a:prstGeom prst="rect">
            <a:avLst/>
          </a:prstGeom>
          <a:noFill/>
        </p:spPr>
        <p:txBody>
          <a:bodyPr wrap="square" rtlCol="0">
            <a:spAutoFit/>
          </a:bodyPr>
          <a:lstStyle/>
          <a:p>
            <a:r>
              <a:rPr lang="en-US" b="1" dirty="0">
                <a:solidFill>
                  <a:schemeClr val="tx1"/>
                </a:solidFill>
              </a:rPr>
              <a:t>Virtual-Circuit Network</a:t>
            </a:r>
          </a:p>
        </p:txBody>
      </p:sp>
    </p:spTree>
    <p:extLst>
      <p:ext uri="{BB962C8B-B14F-4D97-AF65-F5344CB8AC3E}">
        <p14:creationId xmlns:p14="http://schemas.microsoft.com/office/powerpoint/2010/main" val="267439977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Extension Headers (2 of 3)</a:t>
            </a:r>
          </a:p>
        </p:txBody>
      </p:sp>
      <p:sp>
        <p:nvSpPr>
          <p:cNvPr id="3" name="Text Placeholder 2"/>
          <p:cNvSpPr>
            <a:spLocks noGrp="1"/>
          </p:cNvSpPr>
          <p:nvPr>
            <p:ph type="body" idx="1"/>
          </p:nvPr>
        </p:nvSpPr>
        <p:spPr/>
        <p:txBody>
          <a:bodyPr/>
          <a:lstStyle/>
          <a:p>
            <a:pPr algn="ctr"/>
            <a:r>
              <a:rPr lang="en-US" dirty="0"/>
              <a:t>The hop-by-hop extension header for large datagrams (jumbograms)</a:t>
            </a:r>
          </a:p>
        </p:txBody>
      </p:sp>
      <p:pic>
        <p:nvPicPr>
          <p:cNvPr id="2" name="Picture Placeholder 1" descr="Short Description: &#10;An illustration shows the hop by hop extension header for large datagrams (jumbograms). &#10;&#10;Long Description: &#10;The illustration shows the header divided into two parts. The bottom part of the header shows jumbo payload length and the top part is divided into four sections as follows. Next header, 0, 194, and 4.&#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22375" y="2633765"/>
            <a:ext cx="7899249" cy="1333551"/>
          </a:xfrm>
        </p:spPr>
      </p:pic>
    </p:spTree>
    <p:extLst>
      <p:ext uri="{BB962C8B-B14F-4D97-AF65-F5344CB8AC3E}">
        <p14:creationId xmlns:p14="http://schemas.microsoft.com/office/powerpoint/2010/main" val="14717292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Extension Headers (3 of 3)</a:t>
            </a:r>
          </a:p>
        </p:txBody>
      </p:sp>
      <p:sp>
        <p:nvSpPr>
          <p:cNvPr id="3" name="Text Placeholder 2"/>
          <p:cNvSpPr>
            <a:spLocks noGrp="1"/>
          </p:cNvSpPr>
          <p:nvPr>
            <p:ph type="body" idx="1"/>
          </p:nvPr>
        </p:nvSpPr>
        <p:spPr/>
        <p:txBody>
          <a:bodyPr/>
          <a:lstStyle/>
          <a:p>
            <a:pPr algn="ctr"/>
            <a:r>
              <a:rPr lang="en-US" dirty="0"/>
              <a:t>The extension header for routing</a:t>
            </a:r>
          </a:p>
        </p:txBody>
      </p:sp>
      <p:pic>
        <p:nvPicPr>
          <p:cNvPr id="8" name="Picture Placeholder 7" descr="Short Description: &#10;An illustration shows the extension header for routing.&#10;&#10;Long Description: &#10;The header is divided into two parts. The bottom part of the header shows type specific data and the top part is divided into four sections as follows. Next header, header extension length, routing type, and segments left.&#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63677" y="2265055"/>
            <a:ext cx="7816645" cy="2336241"/>
          </a:xfrm>
        </p:spPr>
      </p:pic>
    </p:spTree>
    <p:extLst>
      <p:ext uri="{BB962C8B-B14F-4D97-AF65-F5344CB8AC3E}">
        <p14:creationId xmlns:p14="http://schemas.microsoft.com/office/powerpoint/2010/main" val="165316696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Control Protocols</a:t>
            </a:r>
          </a:p>
        </p:txBody>
      </p:sp>
      <p:sp>
        <p:nvSpPr>
          <p:cNvPr id="3" name="Text Placeholder 2"/>
          <p:cNvSpPr>
            <a:spLocks noGrp="1"/>
          </p:cNvSpPr>
          <p:nvPr>
            <p:ph type="body" idx="1"/>
          </p:nvPr>
        </p:nvSpPr>
        <p:spPr/>
        <p:txBody>
          <a:bodyPr/>
          <a:lstStyle/>
          <a:p>
            <a:r>
              <a:rPr lang="en-US" dirty="0"/>
              <a:t>ICMP—The Internet Control Message Protocol</a:t>
            </a:r>
          </a:p>
          <a:p>
            <a:r>
              <a:rPr lang="en-US" dirty="0"/>
              <a:t>ARP—The Address Resolution Protocol</a:t>
            </a:r>
          </a:p>
          <a:p>
            <a:r>
              <a:rPr lang="en-US" dirty="0"/>
              <a:t>DHCP—The Dynamic Host Configuration Protocol</a:t>
            </a:r>
            <a:br>
              <a:rPr lang="en-US" dirty="0"/>
            </a:br>
            <a:endParaRPr lang="en-US" dirty="0"/>
          </a:p>
        </p:txBody>
      </p:sp>
    </p:spTree>
    <p:extLst>
      <p:ext uri="{BB962C8B-B14F-4D97-AF65-F5344CB8AC3E}">
        <p14:creationId xmlns:p14="http://schemas.microsoft.com/office/powerpoint/2010/main" val="96371928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ICMP—The Internet Control Message Protocol</a:t>
            </a:r>
          </a:p>
        </p:txBody>
      </p:sp>
      <p:sp>
        <p:nvSpPr>
          <p:cNvPr id="3" name="Text Placeholder 2"/>
          <p:cNvSpPr>
            <a:spLocks noGrp="1"/>
          </p:cNvSpPr>
          <p:nvPr>
            <p:ph type="body" idx="1"/>
          </p:nvPr>
        </p:nvSpPr>
        <p:spPr/>
        <p:txBody>
          <a:bodyPr/>
          <a:lstStyle/>
          <a:p>
            <a:pPr algn="ctr"/>
            <a:r>
              <a:rPr lang="en-US" dirty="0"/>
              <a:t>The principal ICMP message types</a:t>
            </a:r>
          </a:p>
        </p:txBody>
      </p:sp>
      <p:pic>
        <p:nvPicPr>
          <p:cNvPr id="7" name="Picture 6">
            <a:extLst>
              <a:ext uri="{FF2B5EF4-FFF2-40B4-BE49-F238E27FC236}">
                <a16:creationId xmlns:a16="http://schemas.microsoft.com/office/drawing/2014/main" id="{B5580E77-0528-4D4F-B393-43F4BE6CCF84}"/>
              </a:ext>
            </a:extLst>
          </p:cNvPr>
          <p:cNvPicPr>
            <a:picLocks noChangeAspect="1"/>
          </p:cNvPicPr>
          <p:nvPr/>
        </p:nvPicPr>
        <p:blipFill>
          <a:blip r:embed="rId2"/>
          <a:stretch>
            <a:fillRect/>
          </a:stretch>
        </p:blipFill>
        <p:spPr>
          <a:xfrm>
            <a:off x="270164" y="1528125"/>
            <a:ext cx="8603672" cy="3801750"/>
          </a:xfrm>
          <a:prstGeom prst="rect">
            <a:avLst/>
          </a:prstGeom>
        </p:spPr>
      </p:pic>
    </p:spTree>
    <p:extLst>
      <p:ext uri="{BB962C8B-B14F-4D97-AF65-F5344CB8AC3E}">
        <p14:creationId xmlns:p14="http://schemas.microsoft.com/office/powerpoint/2010/main" val="298583254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ARP—The Address Resolution Protocol</a:t>
            </a:r>
          </a:p>
        </p:txBody>
      </p:sp>
      <p:sp>
        <p:nvSpPr>
          <p:cNvPr id="3" name="Text Placeholder 2"/>
          <p:cNvSpPr>
            <a:spLocks noGrp="1"/>
          </p:cNvSpPr>
          <p:nvPr>
            <p:ph type="body" idx="1"/>
          </p:nvPr>
        </p:nvSpPr>
        <p:spPr>
          <a:xfrm>
            <a:off x="457200" y="5539409"/>
            <a:ext cx="8229600" cy="529929"/>
          </a:xfrm>
        </p:spPr>
        <p:txBody>
          <a:bodyPr/>
          <a:lstStyle/>
          <a:p>
            <a:pPr algn="ctr"/>
            <a:r>
              <a:rPr lang="en-US" dirty="0"/>
              <a:t>Two switched Ethernet LANs joined by a router </a:t>
            </a:r>
          </a:p>
        </p:txBody>
      </p:sp>
      <p:pic>
        <p:nvPicPr>
          <p:cNvPr id="2" name="Picture Placeholder 1" descr="Short Description:&#10;An illustration shows two switched Ethernet LANs joined by a router.&#10;&#10;Long Description: &#10;A part of the illustration, starting from the left to right shows Host 1 with I P 1 = 192.32.65.7 and host 2 with I P 2 = 192.32.65.5 is connected to an Ethernet switch over C S network 192.32.65.0 backward slash 24. The Ethernet switch is connected to a router which is further connected to another Ethernet switch over E E network 192.32.63.0 backward slash 24. This Ethernet switch is connected to two hosts to the right as follows. Host 3 with I P 3 = 192.32.63.3 and host 4 with I P 4 = 192.32.63.8. A table has five columns and three rows. The column headings from left to right are frame, source I P, source Ethernet, destination I P, and destination Ethernet. The table data is as follows. Row 1. Frame, Host 1 to 2 on C S net. Source I P, I P 1. Source Ethernet, E 1. Destination I P, I P 2. Destination Ethernet, E 2. Row 2. Frame, Host 1 to 4 on C S net. Source I P, I P 1. Source Ethernet, E 1. Destination I P, I P 4. Destination Ethernet, E 3. Row 3. Frame, Host 1 to 4 on E E net. Source I P, I P 1. Source Ethernet, E 4. Destination I P, I P 4. Destination Ethernet, E 6.&#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47135" y="1531899"/>
            <a:ext cx="7049729" cy="3673631"/>
          </a:xfrm>
        </p:spPr>
      </p:pic>
    </p:spTree>
    <p:extLst>
      <p:ext uri="{BB962C8B-B14F-4D97-AF65-F5344CB8AC3E}">
        <p14:creationId xmlns:p14="http://schemas.microsoft.com/office/powerpoint/2010/main" val="40848843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 Switching and MPLS (1 of 3)</a:t>
            </a:r>
          </a:p>
        </p:txBody>
      </p:sp>
      <p:sp>
        <p:nvSpPr>
          <p:cNvPr id="3" name="Text Placeholder 2"/>
          <p:cNvSpPr>
            <a:spLocks noGrp="1"/>
          </p:cNvSpPr>
          <p:nvPr>
            <p:ph type="body" idx="1"/>
          </p:nvPr>
        </p:nvSpPr>
        <p:spPr/>
        <p:txBody>
          <a:bodyPr/>
          <a:lstStyle/>
          <a:p>
            <a:r>
              <a:rPr lang="en-US" dirty="0"/>
              <a:t>MPLS (MultiProtocol Label Switching)</a:t>
            </a:r>
          </a:p>
          <a:p>
            <a:pPr lvl="1"/>
            <a:r>
              <a:rPr lang="en-US" dirty="0"/>
              <a:t>Perilously close to circuit switching</a:t>
            </a:r>
          </a:p>
          <a:p>
            <a:pPr lvl="1"/>
            <a:r>
              <a:rPr lang="en-US" dirty="0"/>
              <a:t>Adds a label in front of each packet</a:t>
            </a:r>
          </a:p>
          <a:p>
            <a:pPr lvl="1"/>
            <a:r>
              <a:rPr lang="en-US" dirty="0"/>
              <a:t>Forwards based on the label (not the destination address)</a:t>
            </a:r>
          </a:p>
          <a:p>
            <a:pPr lvl="1"/>
            <a:r>
              <a:rPr lang="en-US" dirty="0"/>
              <a:t>Forwarding can be done very quickly</a:t>
            </a:r>
          </a:p>
          <a:p>
            <a:r>
              <a:rPr lang="en-US" dirty="0"/>
              <a:t>New MPLS header is added in front of the IP header</a:t>
            </a:r>
          </a:p>
        </p:txBody>
      </p:sp>
    </p:spTree>
    <p:extLst>
      <p:ext uri="{BB962C8B-B14F-4D97-AF65-F5344CB8AC3E}">
        <p14:creationId xmlns:p14="http://schemas.microsoft.com/office/powerpoint/2010/main" val="104379868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 Switching and MPLS (2 of 3)</a:t>
            </a:r>
          </a:p>
        </p:txBody>
      </p:sp>
      <p:sp>
        <p:nvSpPr>
          <p:cNvPr id="3" name="Text Placeholder 2"/>
          <p:cNvSpPr>
            <a:spLocks noGrp="1"/>
          </p:cNvSpPr>
          <p:nvPr>
            <p:ph type="body" idx="1"/>
          </p:nvPr>
        </p:nvSpPr>
        <p:spPr>
          <a:xfrm>
            <a:off x="457200" y="5428666"/>
            <a:ext cx="8229600" cy="640672"/>
          </a:xfrm>
        </p:spPr>
        <p:txBody>
          <a:bodyPr/>
          <a:lstStyle/>
          <a:p>
            <a:pPr algn="ctr"/>
            <a:r>
              <a:rPr lang="en-US" dirty="0"/>
              <a:t>Transmitting a TCP segment using IP, MPLS, and PPP</a:t>
            </a:r>
          </a:p>
        </p:txBody>
      </p:sp>
      <p:pic>
        <p:nvPicPr>
          <p:cNvPr id="5" name="Picture Placeholder 4" descr="Short Description: &#10;An illustration shows the transmission of a T C P segment using I P, M P L S, and P P P.&#10;&#10;Long Description: &#10;The segment is divided into six sections as follows. P P P, M P L S, I P, T C P, user data, and C R C. First four sections of the segment are labeled, headers. The section M P L S is further divided into four sections with their bits size as follows. Label (20 bits), Q o s (3 bits), S (1 bit), and T t L (8 bits).&#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80685" y="1673094"/>
            <a:ext cx="7182629" cy="3377877"/>
          </a:xfrm>
        </p:spPr>
      </p:pic>
    </p:spTree>
    <p:extLst>
      <p:ext uri="{BB962C8B-B14F-4D97-AF65-F5344CB8AC3E}">
        <p14:creationId xmlns:p14="http://schemas.microsoft.com/office/powerpoint/2010/main" val="355361512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 Switching and MPLS (3 of 3)</a:t>
            </a:r>
          </a:p>
        </p:txBody>
      </p:sp>
      <p:sp>
        <p:nvSpPr>
          <p:cNvPr id="3" name="Text Placeholder 2"/>
          <p:cNvSpPr>
            <a:spLocks noGrp="1"/>
          </p:cNvSpPr>
          <p:nvPr>
            <p:ph type="body" idx="1"/>
          </p:nvPr>
        </p:nvSpPr>
        <p:spPr/>
        <p:txBody>
          <a:bodyPr/>
          <a:lstStyle/>
          <a:p>
            <a:pPr algn="ctr"/>
            <a:r>
              <a:rPr lang="en-US" dirty="0"/>
              <a:t>Forwarding an IP packet through an MPLS network</a:t>
            </a:r>
          </a:p>
        </p:txBody>
      </p:sp>
      <p:pic>
        <p:nvPicPr>
          <p:cNvPr id="5" name="Picture Placeholder 4" descr="Short Description:&#10;An illustration shows forwarding an IP packet through an MPLS network.&#10;&#10;Long Description: &#10;The illustration shows a packet entering a label edge router and then to a label switch router. The label at the end of the network is removed before the packet enters to the next network.&#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4644" y="2147069"/>
            <a:ext cx="7614711" cy="2144712"/>
          </a:xfrm>
        </p:spPr>
      </p:pic>
    </p:spTree>
    <p:extLst>
      <p:ext uri="{BB962C8B-B14F-4D97-AF65-F5344CB8AC3E}">
        <p14:creationId xmlns:p14="http://schemas.microsoft.com/office/powerpoint/2010/main" val="84618011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OSPF—An Interior Gateway Routing Protocol (1 of 5)</a:t>
            </a:r>
          </a:p>
        </p:txBody>
      </p:sp>
      <p:sp>
        <p:nvSpPr>
          <p:cNvPr id="3" name="Text Placeholder 2"/>
          <p:cNvSpPr>
            <a:spLocks noGrp="1"/>
          </p:cNvSpPr>
          <p:nvPr>
            <p:ph type="body" idx="1"/>
          </p:nvPr>
        </p:nvSpPr>
        <p:spPr/>
        <p:txBody>
          <a:bodyPr/>
          <a:lstStyle/>
          <a:p>
            <a:r>
              <a:rPr lang="en-US" dirty="0"/>
              <a:t>Intradomain routing</a:t>
            </a:r>
          </a:p>
          <a:p>
            <a:pPr lvl="1"/>
            <a:r>
              <a:rPr lang="en-US" dirty="0"/>
              <a:t>IGP (Interior Gateway Protocol)</a:t>
            </a:r>
          </a:p>
          <a:p>
            <a:r>
              <a:rPr lang="en-US" dirty="0"/>
              <a:t>RIP (Routing Information Protocol)</a:t>
            </a:r>
          </a:p>
          <a:p>
            <a:pPr lvl="1"/>
            <a:r>
              <a:rPr lang="en-US" dirty="0"/>
              <a:t>Works well in small systems</a:t>
            </a:r>
          </a:p>
          <a:p>
            <a:r>
              <a:rPr lang="en-US" dirty="0"/>
              <a:t>OSPF (Open Shortest Path First)</a:t>
            </a:r>
          </a:p>
          <a:p>
            <a:pPr lvl="1"/>
            <a:r>
              <a:rPr lang="en-US" dirty="0"/>
              <a:t>Widely used in company networks</a:t>
            </a:r>
          </a:p>
          <a:p>
            <a:r>
              <a:rPr lang="en-US" dirty="0"/>
              <a:t>IS-IS (Intermediate-System to Intermediate-System)</a:t>
            </a:r>
          </a:p>
          <a:p>
            <a:pPr lvl="1"/>
            <a:r>
              <a:rPr lang="en-US" dirty="0"/>
              <a:t>Widely used in ISP networks</a:t>
            </a:r>
          </a:p>
        </p:txBody>
      </p:sp>
    </p:spTree>
    <p:extLst>
      <p:ext uri="{BB962C8B-B14F-4D97-AF65-F5344CB8AC3E}">
        <p14:creationId xmlns:p14="http://schemas.microsoft.com/office/powerpoint/2010/main" val="7105357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OSPF—An Interior Gateway Routing Protocol (2 of 5)</a:t>
            </a:r>
          </a:p>
        </p:txBody>
      </p:sp>
      <p:sp>
        <p:nvSpPr>
          <p:cNvPr id="3" name="Text Placeholder 2"/>
          <p:cNvSpPr>
            <a:spLocks noGrp="1"/>
          </p:cNvSpPr>
          <p:nvPr>
            <p:ph type="body" idx="1"/>
          </p:nvPr>
        </p:nvSpPr>
        <p:spPr/>
        <p:txBody>
          <a:bodyPr/>
          <a:lstStyle/>
          <a:p>
            <a:r>
              <a:rPr lang="en-US" dirty="0"/>
              <a:t>OSPF</a:t>
            </a:r>
          </a:p>
          <a:p>
            <a:pPr lvl="1"/>
            <a:r>
              <a:rPr lang="en-US" dirty="0"/>
              <a:t>Published in the open literature</a:t>
            </a:r>
          </a:p>
          <a:p>
            <a:pPr lvl="1"/>
            <a:r>
              <a:rPr lang="en-US" dirty="0"/>
              <a:t>Supports a variety of distance metrics</a:t>
            </a:r>
          </a:p>
          <a:p>
            <a:pPr lvl="1"/>
            <a:r>
              <a:rPr lang="en-US" dirty="0"/>
              <a:t>Dynamic</a:t>
            </a:r>
          </a:p>
          <a:p>
            <a:pPr lvl="1"/>
            <a:r>
              <a:rPr lang="en-US" dirty="0"/>
              <a:t>Supports routing based on type of service</a:t>
            </a:r>
          </a:p>
          <a:p>
            <a:pPr lvl="1"/>
            <a:r>
              <a:rPr lang="en-US" dirty="0"/>
              <a:t>Performs load balancing, splitting the load over multiple lines</a:t>
            </a:r>
          </a:p>
          <a:p>
            <a:pPr lvl="1"/>
            <a:r>
              <a:rPr lang="en-US" dirty="0"/>
              <a:t>Supports hierarchical systems</a:t>
            </a:r>
          </a:p>
          <a:p>
            <a:pPr lvl="1"/>
            <a:r>
              <a:rPr lang="en-US" dirty="0"/>
              <a:t>Provides security</a:t>
            </a:r>
          </a:p>
          <a:p>
            <a:pPr lvl="1"/>
            <a:r>
              <a:rPr lang="en-US" dirty="0"/>
              <a:t>Provision for dealing with routers that were connected to the Internet via a tunnel</a:t>
            </a:r>
          </a:p>
          <a:p>
            <a:r>
              <a:rPr lang="en-US" dirty="0"/>
              <a:t>OSPF supports multiaccess networks</a:t>
            </a:r>
            <a:br>
              <a:rPr lang="en-US" dirty="0"/>
            </a:br>
            <a:endParaRPr lang="en-US" dirty="0"/>
          </a:p>
        </p:txBody>
      </p:sp>
    </p:spTree>
    <p:extLst>
      <p:ext uri="{BB962C8B-B14F-4D97-AF65-F5344CB8AC3E}">
        <p14:creationId xmlns:p14="http://schemas.microsoft.com/office/powerpoint/2010/main" val="2670865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for you</a:t>
            </a:r>
          </a:p>
        </p:txBody>
      </p:sp>
      <p:sp>
        <p:nvSpPr>
          <p:cNvPr id="3" name="Text Placeholder 2"/>
          <p:cNvSpPr>
            <a:spLocks noGrp="1"/>
          </p:cNvSpPr>
          <p:nvPr>
            <p:ph type="body" idx="1"/>
          </p:nvPr>
        </p:nvSpPr>
        <p:spPr>
          <a:xfrm>
            <a:off x="521530" y="2165383"/>
            <a:ext cx="8229600" cy="1528978"/>
          </a:xfrm>
        </p:spPr>
        <p:txBody>
          <a:bodyPr/>
          <a:lstStyle/>
          <a:p>
            <a:r>
              <a:rPr lang="en-US" dirty="0"/>
              <a:t>What are the differences between datagram network and virtual-circuit network? </a:t>
            </a:r>
          </a:p>
        </p:txBody>
      </p:sp>
    </p:spTree>
    <p:extLst>
      <p:ext uri="{BB962C8B-B14F-4D97-AF65-F5344CB8AC3E}">
        <p14:creationId xmlns:p14="http://schemas.microsoft.com/office/powerpoint/2010/main" val="27616391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OSPF—An Interior Gateway Routing Protocol (3 of 5) </a:t>
            </a:r>
          </a:p>
        </p:txBody>
      </p:sp>
      <p:sp>
        <p:nvSpPr>
          <p:cNvPr id="3" name="Text Placeholder 2"/>
          <p:cNvSpPr>
            <a:spLocks noGrp="1"/>
          </p:cNvSpPr>
          <p:nvPr>
            <p:ph type="body" idx="1"/>
          </p:nvPr>
        </p:nvSpPr>
        <p:spPr/>
        <p:txBody>
          <a:bodyPr/>
          <a:lstStyle/>
          <a:p>
            <a:pPr algn="ctr"/>
            <a:r>
              <a:rPr lang="en-US" dirty="0"/>
              <a:t>(a) An autonomous system. (b) A graph representation of (a).</a:t>
            </a:r>
          </a:p>
        </p:txBody>
      </p:sp>
      <p:pic>
        <p:nvPicPr>
          <p:cNvPr id="8" name="Picture Placeholder 7" descr="Short Description: &#10;An illustration shows an autonomous system and a graph representation of that autonomous system.&#10;&#10;Long Description: &#10;The illustration shows networks LAN 1, LAN 2, LAN 3, and LAN 4 connected through routers R1 to R5. LAN 1 and LAN 2 are interconnected through R1 and R2 which are further connected to LAN 3 through R3. LAN 3 and LAN 4 are connected through R5.&#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26458" y="1441721"/>
            <a:ext cx="6091084" cy="4118433"/>
          </a:xfrm>
        </p:spPr>
      </p:pic>
    </p:spTree>
    <p:extLst>
      <p:ext uri="{BB962C8B-B14F-4D97-AF65-F5344CB8AC3E}">
        <p14:creationId xmlns:p14="http://schemas.microsoft.com/office/powerpoint/2010/main" val="18180592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OSPF—An Interior Gateway Routing Protocol (4 of 5) </a:t>
            </a:r>
          </a:p>
        </p:txBody>
      </p:sp>
      <p:sp>
        <p:nvSpPr>
          <p:cNvPr id="3" name="Text Placeholder 2"/>
          <p:cNvSpPr>
            <a:spLocks noGrp="1"/>
          </p:cNvSpPr>
          <p:nvPr>
            <p:ph type="body" idx="1"/>
          </p:nvPr>
        </p:nvSpPr>
        <p:spPr/>
        <p:txBody>
          <a:bodyPr/>
          <a:lstStyle/>
          <a:p>
            <a:pPr algn="ctr"/>
            <a:r>
              <a:rPr lang="en-US" dirty="0"/>
              <a:t>The relation between ASes, backbones, and areas in </a:t>
            </a:r>
            <a:r>
              <a:rPr lang="en-US" dirty="0" err="1"/>
              <a:t>OSPF</a:t>
            </a:r>
            <a:endParaRPr lang="en-US" dirty="0"/>
          </a:p>
        </p:txBody>
      </p:sp>
      <p:pic>
        <p:nvPicPr>
          <p:cNvPr id="8" name="Picture Placeholder 7" descr="Short Description: &#10;An illustration depicts the relation between ASes, backbones, and areas in O S P F.&#10;&#10;Long Description: &#10;The illustration shows three regions labeled, Area 2 (stub), Area 0 (backbone), and Area 1 connected to each other through various routers. Area 2 and Area 0 are connected through area border router. Two routers inside Area 0 are backbone router and A S boundary router. The router inside Area 1 is internal router. The three networks together are labeled, one autonomous system.&#10;&#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58300" y="1793106"/>
            <a:ext cx="7827400" cy="3121521"/>
          </a:xfrm>
        </p:spPr>
      </p:pic>
    </p:spTree>
    <p:extLst>
      <p:ext uri="{BB962C8B-B14F-4D97-AF65-F5344CB8AC3E}">
        <p14:creationId xmlns:p14="http://schemas.microsoft.com/office/powerpoint/2010/main" val="378738379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OSPF—An Interior Gateway Routing Protocol (5 of 5)</a:t>
            </a:r>
          </a:p>
        </p:txBody>
      </p:sp>
      <p:sp>
        <p:nvSpPr>
          <p:cNvPr id="3" name="Text Placeholder 2"/>
          <p:cNvSpPr>
            <a:spLocks noGrp="1"/>
          </p:cNvSpPr>
          <p:nvPr>
            <p:ph type="body" idx="1"/>
          </p:nvPr>
        </p:nvSpPr>
        <p:spPr/>
        <p:txBody>
          <a:bodyPr/>
          <a:lstStyle/>
          <a:p>
            <a:pPr algn="ctr"/>
            <a:r>
              <a:rPr lang="en-US" dirty="0"/>
              <a:t>The five types of </a:t>
            </a:r>
            <a:r>
              <a:rPr lang="en-US" dirty="0" err="1"/>
              <a:t>OSPF</a:t>
            </a:r>
            <a:r>
              <a:rPr lang="en-US" dirty="0"/>
              <a:t> messages</a:t>
            </a:r>
          </a:p>
        </p:txBody>
      </p:sp>
      <p:pic>
        <p:nvPicPr>
          <p:cNvPr id="8" name="Picture 7">
            <a:extLst>
              <a:ext uri="{FF2B5EF4-FFF2-40B4-BE49-F238E27FC236}">
                <a16:creationId xmlns:a16="http://schemas.microsoft.com/office/drawing/2014/main" id="{C9C70ED6-6FF9-BB44-97C4-8338F3F7FDA6}"/>
              </a:ext>
            </a:extLst>
          </p:cNvPr>
          <p:cNvPicPr>
            <a:picLocks noChangeAspect="1"/>
          </p:cNvPicPr>
          <p:nvPr/>
        </p:nvPicPr>
        <p:blipFill>
          <a:blip r:embed="rId2"/>
          <a:stretch>
            <a:fillRect/>
          </a:stretch>
        </p:blipFill>
        <p:spPr>
          <a:xfrm>
            <a:off x="249382" y="2051653"/>
            <a:ext cx="8645236" cy="2754694"/>
          </a:xfrm>
          <a:prstGeom prst="rect">
            <a:avLst/>
          </a:prstGeom>
        </p:spPr>
      </p:pic>
    </p:spTree>
    <p:extLst>
      <p:ext uri="{BB962C8B-B14F-4D97-AF65-F5344CB8AC3E}">
        <p14:creationId xmlns:p14="http://schemas.microsoft.com/office/powerpoint/2010/main" val="217936130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BGP—The Exterior Gateway Routing Protocol (1 of 3)</a:t>
            </a:r>
          </a:p>
        </p:txBody>
      </p:sp>
      <p:sp>
        <p:nvSpPr>
          <p:cNvPr id="3" name="Text Placeholder 2"/>
          <p:cNvSpPr>
            <a:spLocks noGrp="1"/>
          </p:cNvSpPr>
          <p:nvPr>
            <p:ph type="body" idx="1"/>
          </p:nvPr>
        </p:nvSpPr>
        <p:spPr/>
        <p:txBody>
          <a:bodyPr/>
          <a:lstStyle/>
          <a:p>
            <a:r>
              <a:rPr lang="en-US" dirty="0"/>
              <a:t>Possible routing constraints</a:t>
            </a:r>
          </a:p>
          <a:p>
            <a:pPr lvl="1"/>
            <a:r>
              <a:rPr lang="en-US" dirty="0"/>
              <a:t>Do not carry commercial traffic on the educational network</a:t>
            </a:r>
          </a:p>
          <a:p>
            <a:pPr lvl="1"/>
            <a:r>
              <a:rPr lang="en-US" dirty="0"/>
              <a:t>Never send traffic from the Pentagon on a route through Iraq</a:t>
            </a:r>
          </a:p>
          <a:p>
            <a:pPr lvl="1"/>
            <a:r>
              <a:rPr lang="en-US" dirty="0"/>
              <a:t>Use TeliaSonera instead of Verizon because it is cheaper</a:t>
            </a:r>
          </a:p>
          <a:p>
            <a:pPr lvl="1"/>
            <a:r>
              <a:rPr lang="en-US" dirty="0"/>
              <a:t>Don’t use AT&amp;T in Australia because performance is poor</a:t>
            </a:r>
          </a:p>
          <a:p>
            <a:pPr lvl="1"/>
            <a:r>
              <a:rPr lang="en-US" dirty="0"/>
              <a:t>Traffic starting or ending at Apple should not transit Google</a:t>
            </a:r>
          </a:p>
        </p:txBody>
      </p:sp>
    </p:spTree>
    <p:extLst>
      <p:ext uri="{BB962C8B-B14F-4D97-AF65-F5344CB8AC3E}">
        <p14:creationId xmlns:p14="http://schemas.microsoft.com/office/powerpoint/2010/main" val="561891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BGP—The Exterior Gateway Routing Protocol (2 of 3)</a:t>
            </a:r>
          </a:p>
        </p:txBody>
      </p:sp>
      <p:sp>
        <p:nvSpPr>
          <p:cNvPr id="3" name="Text Placeholder 2"/>
          <p:cNvSpPr>
            <a:spLocks noGrp="1"/>
          </p:cNvSpPr>
          <p:nvPr>
            <p:ph type="body" idx="1"/>
          </p:nvPr>
        </p:nvSpPr>
        <p:spPr/>
        <p:txBody>
          <a:bodyPr/>
          <a:lstStyle/>
          <a:p>
            <a:pPr algn="ctr"/>
            <a:r>
              <a:rPr lang="en-US" dirty="0"/>
              <a:t>Routing policies between four autonomous systems</a:t>
            </a:r>
          </a:p>
        </p:txBody>
      </p:sp>
      <p:pic>
        <p:nvPicPr>
          <p:cNvPr id="8" name="Picture Placeholder 7" descr="Short Description:&#10;An illustration depicts the routing policies between four autonomous systems.&#10;&#10;Long Description: &#10;The illustration shows four autonomous systems as A S1, A S2, A S3, and A S4. The routing policies are T R transit, C U customer, and P E peer. A solid line connecting A, B, and C through these systems shows path of I P packets and a dashed line through the systems shows path of B G P routing advertisement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29291" y="2126764"/>
            <a:ext cx="7285417" cy="2924207"/>
          </a:xfrm>
        </p:spPr>
      </p:pic>
    </p:spTree>
    <p:extLst>
      <p:ext uri="{BB962C8B-B14F-4D97-AF65-F5344CB8AC3E}">
        <p14:creationId xmlns:p14="http://schemas.microsoft.com/office/powerpoint/2010/main" val="143407459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BGP—The Exterior Gateway Routing Protocol (3 of 3)</a:t>
            </a:r>
          </a:p>
        </p:txBody>
      </p:sp>
      <p:sp>
        <p:nvSpPr>
          <p:cNvPr id="3" name="Text Placeholder 2" descr="Figure 5-69. Propagation of BGP route advertisements.&#10;"/>
          <p:cNvSpPr>
            <a:spLocks noGrp="1"/>
          </p:cNvSpPr>
          <p:nvPr>
            <p:ph type="body" idx="1"/>
          </p:nvPr>
        </p:nvSpPr>
        <p:spPr>
          <a:xfrm>
            <a:off x="457200" y="5486400"/>
            <a:ext cx="8229600" cy="582938"/>
          </a:xfrm>
        </p:spPr>
        <p:txBody>
          <a:bodyPr/>
          <a:lstStyle/>
          <a:p>
            <a:pPr algn="ctr"/>
            <a:r>
              <a:rPr lang="en-US" dirty="0"/>
              <a:t>Propagation of BGP route advertisements</a:t>
            </a:r>
          </a:p>
        </p:txBody>
      </p:sp>
      <p:pic>
        <p:nvPicPr>
          <p:cNvPr id="8" name="Picture Placeholder 7" descr="Short Description: &#10;An illustration shows the propagation of BGP route advertisements.&#10;&#10;Long Description: &#10;The illustration shows three locations A, B, and C connected through a series of routers through three autonomous systems A S1, A S2, and A S3. A packet in A S2 system has A S path as C, A S2, A S3, R2a with C labeled, prefix and R2a labeled, next hop."/>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7026" y="1323912"/>
            <a:ext cx="7329948" cy="3825968"/>
          </a:xfrm>
        </p:spPr>
      </p:pic>
    </p:spTree>
    <p:extLst>
      <p:ext uri="{BB962C8B-B14F-4D97-AF65-F5344CB8AC3E}">
        <p14:creationId xmlns:p14="http://schemas.microsoft.com/office/powerpoint/2010/main" val="2147531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Interdomain Traffic Engineering</a:t>
            </a:r>
          </a:p>
        </p:txBody>
      </p:sp>
      <p:sp>
        <p:nvSpPr>
          <p:cNvPr id="3" name="Text Placeholder 2"/>
          <p:cNvSpPr>
            <a:spLocks noGrp="1"/>
          </p:cNvSpPr>
          <p:nvPr>
            <p:ph type="body" idx="1"/>
          </p:nvPr>
        </p:nvSpPr>
        <p:spPr/>
        <p:txBody>
          <a:bodyPr/>
          <a:lstStyle/>
          <a:p>
            <a:r>
              <a:rPr lang="en-US" dirty="0"/>
              <a:t>Tune parameters and configuration network protocols to manage utilization and congestion</a:t>
            </a:r>
          </a:p>
          <a:p>
            <a:r>
              <a:rPr lang="en-US" dirty="0"/>
              <a:t>Inbound traffic engineering</a:t>
            </a:r>
          </a:p>
          <a:p>
            <a:pPr lvl="1"/>
            <a:r>
              <a:rPr lang="en-US" dirty="0"/>
              <a:t>Selects routes to control how traffic enters the network</a:t>
            </a:r>
          </a:p>
          <a:p>
            <a:pPr lvl="1"/>
            <a:r>
              <a:rPr lang="en-US" dirty="0"/>
              <a:t>Set the local preference attribute for individual routes</a:t>
            </a:r>
          </a:p>
          <a:p>
            <a:pPr lvl="1"/>
            <a:r>
              <a:rPr lang="en-US" dirty="0"/>
              <a:t>Use AS path prepending</a:t>
            </a:r>
          </a:p>
          <a:p>
            <a:pPr lvl="1"/>
            <a:r>
              <a:rPr lang="en-US" dirty="0"/>
              <a:t>Leverage longest prefix match</a:t>
            </a:r>
          </a:p>
          <a:p>
            <a:pPr lvl="2"/>
            <a:r>
              <a:rPr lang="en-US" dirty="0"/>
              <a:t>Split a prefix into multiple smaller (longer) prefixes, so that upstream routers prefer the routes with longer prefixes</a:t>
            </a:r>
          </a:p>
          <a:p>
            <a:r>
              <a:rPr lang="en-US" dirty="0"/>
              <a:t>Outbound traffic engineering</a:t>
            </a:r>
          </a:p>
          <a:p>
            <a:pPr lvl="1"/>
            <a:r>
              <a:rPr lang="en-US" dirty="0"/>
              <a:t>How traffic leaves the network</a:t>
            </a:r>
          </a:p>
        </p:txBody>
      </p:sp>
    </p:spTree>
    <p:extLst>
      <p:ext uri="{BB962C8B-B14F-4D97-AF65-F5344CB8AC3E}">
        <p14:creationId xmlns:p14="http://schemas.microsoft.com/office/powerpoint/2010/main" val="279673059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Multicasting</a:t>
            </a:r>
          </a:p>
        </p:txBody>
      </p:sp>
      <p:sp>
        <p:nvSpPr>
          <p:cNvPr id="3" name="Text Placeholder 2"/>
          <p:cNvSpPr>
            <a:spLocks noGrp="1"/>
          </p:cNvSpPr>
          <p:nvPr>
            <p:ph type="body" idx="1"/>
          </p:nvPr>
        </p:nvSpPr>
        <p:spPr/>
        <p:txBody>
          <a:bodyPr/>
          <a:lstStyle/>
          <a:p>
            <a:r>
              <a:rPr lang="en-US" dirty="0"/>
              <a:t>Internet multicasting</a:t>
            </a:r>
          </a:p>
          <a:p>
            <a:pPr lvl="1"/>
            <a:r>
              <a:rPr lang="en-US" dirty="0"/>
              <a:t>One-to-many communication using class D IP addresses</a:t>
            </a:r>
          </a:p>
          <a:p>
            <a:r>
              <a:rPr lang="en-US" dirty="0"/>
              <a:t>Each class D address identifies a group of hosts</a:t>
            </a:r>
          </a:p>
          <a:p>
            <a:r>
              <a:rPr lang="en-US" dirty="0"/>
              <a:t>Twenty-eight bits available for identifying groups</a:t>
            </a:r>
          </a:p>
          <a:p>
            <a:pPr lvl="1"/>
            <a:r>
              <a:rPr lang="en-US" dirty="0"/>
              <a:t>Over 250 million groups can exist at the same time</a:t>
            </a:r>
          </a:p>
          <a:p>
            <a:r>
              <a:rPr lang="en-US" dirty="0"/>
              <a:t>Process sends a packet to a class D address</a:t>
            </a:r>
          </a:p>
          <a:p>
            <a:pPr lvl="1"/>
            <a:r>
              <a:rPr lang="en-US" dirty="0"/>
              <a:t>Best-effort attempt is made to deliver it to all the members of the group addressed, but no guarantees are given</a:t>
            </a:r>
            <a:br>
              <a:rPr lang="en-US" dirty="0"/>
            </a:br>
            <a:endParaRPr lang="en-US" dirty="0"/>
          </a:p>
        </p:txBody>
      </p:sp>
    </p:spTree>
    <p:extLst>
      <p:ext uri="{BB962C8B-B14F-4D97-AF65-F5344CB8AC3E}">
        <p14:creationId xmlns:p14="http://schemas.microsoft.com/office/powerpoint/2010/main" val="109146480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Policy at the Network Layer</a:t>
            </a:r>
          </a:p>
        </p:txBody>
      </p:sp>
      <p:sp>
        <p:nvSpPr>
          <p:cNvPr id="3" name="Text Placeholder 2"/>
          <p:cNvSpPr>
            <a:spLocks noGrp="1"/>
          </p:cNvSpPr>
          <p:nvPr>
            <p:ph type="body" idx="1"/>
          </p:nvPr>
        </p:nvSpPr>
        <p:spPr/>
        <p:txBody>
          <a:bodyPr/>
          <a:lstStyle/>
          <a:p>
            <a:r>
              <a:rPr lang="en-US" dirty="0"/>
              <a:t>Peering disputes</a:t>
            </a:r>
          </a:p>
          <a:p>
            <a:pPr lvl="1"/>
            <a:r>
              <a:rPr lang="en-US" dirty="0"/>
              <a:t>A breakdown in negotiations over paying for transit</a:t>
            </a:r>
          </a:p>
          <a:p>
            <a:r>
              <a:rPr lang="en-US" dirty="0"/>
              <a:t>Traffic prioritization</a:t>
            </a:r>
          </a:p>
          <a:p>
            <a:r>
              <a:rPr lang="en-US" dirty="0"/>
              <a:t>Generally agreed upon bright-line rules</a:t>
            </a:r>
          </a:p>
          <a:p>
            <a:pPr lvl="1"/>
            <a:r>
              <a:rPr lang="en-US" dirty="0"/>
              <a:t>No blocking</a:t>
            </a:r>
          </a:p>
          <a:p>
            <a:pPr lvl="1"/>
            <a:r>
              <a:rPr lang="en-US" dirty="0"/>
              <a:t>No throttling</a:t>
            </a:r>
          </a:p>
          <a:p>
            <a:pPr lvl="1"/>
            <a:r>
              <a:rPr lang="en-US" dirty="0"/>
              <a:t>No paid prioritization</a:t>
            </a:r>
          </a:p>
          <a:p>
            <a:pPr lvl="1"/>
            <a:r>
              <a:rPr lang="en-US" dirty="0"/>
              <a:t>Disclosure of any prioritization practices</a:t>
            </a:r>
          </a:p>
        </p:txBody>
      </p:sp>
    </p:spTree>
    <p:extLst>
      <p:ext uri="{BB962C8B-B14F-4D97-AF65-F5344CB8AC3E}">
        <p14:creationId xmlns:p14="http://schemas.microsoft.com/office/powerpoint/2010/main" val="136087966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Custom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3233</Words>
  <Application>Microsoft Office PowerPoint</Application>
  <PresentationFormat>On-screen Show (4:3)</PresentationFormat>
  <Paragraphs>440</Paragraphs>
  <Slides>99</Slides>
  <Notes>58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99</vt:i4>
      </vt:variant>
    </vt:vector>
  </HeadingPairs>
  <TitlesOfParts>
    <vt:vector size="104" baseType="lpstr">
      <vt:lpstr>Arial</vt:lpstr>
      <vt:lpstr>Noto Sans Symbols</vt:lpstr>
      <vt:lpstr>Times New Roman</vt:lpstr>
      <vt:lpstr>Verdana</vt:lpstr>
      <vt:lpstr>508 Lecture</vt:lpstr>
      <vt:lpstr>PowerPoint Presentation</vt:lpstr>
      <vt:lpstr>Network Layer Design Issues</vt:lpstr>
      <vt:lpstr>Store-and-Forward Packet Switching</vt:lpstr>
      <vt:lpstr>Services Provided to the Transport Layer</vt:lpstr>
      <vt:lpstr>Battle between two warring factions</vt:lpstr>
      <vt:lpstr>Connectionless VS Connection Oriented</vt:lpstr>
      <vt:lpstr>Implementation of Connectionless Service</vt:lpstr>
      <vt:lpstr>Implementation of Connection-Oriented Service</vt:lpstr>
      <vt:lpstr>Question for you</vt:lpstr>
      <vt:lpstr>Comparison of Virtual-Circuit and Datagram Networks</vt:lpstr>
      <vt:lpstr>Routing Algorithms in a Single Network (1 of 3)</vt:lpstr>
      <vt:lpstr>Routing Algorithms in a Single Network (2 of 3)</vt:lpstr>
      <vt:lpstr>Routing Algorithms in a Single Network (3 of 3)</vt:lpstr>
      <vt:lpstr>The Optimality Principle</vt:lpstr>
      <vt:lpstr>Shortest Path Algorithm (1 of 2)</vt:lpstr>
      <vt:lpstr>Distance Vector Routing</vt:lpstr>
      <vt:lpstr>The Count-to-Infinity Problem</vt:lpstr>
      <vt:lpstr>Link State Routing</vt:lpstr>
      <vt:lpstr>Learning about the Neighbors</vt:lpstr>
      <vt:lpstr>Building Link State Packets</vt:lpstr>
      <vt:lpstr>Distributing the Link State Packets</vt:lpstr>
      <vt:lpstr>Hierarchical Routing within a Network</vt:lpstr>
      <vt:lpstr>Broadcast Routing</vt:lpstr>
      <vt:lpstr>Multicast Routing (1 of 2)</vt:lpstr>
      <vt:lpstr>Multicast Routing (2 of 2)</vt:lpstr>
      <vt:lpstr>Anycast Routing</vt:lpstr>
      <vt:lpstr>Traffic Management at the Network Layer</vt:lpstr>
      <vt:lpstr>Congestion</vt:lpstr>
      <vt:lpstr>Approaches to Traffic Management</vt:lpstr>
      <vt:lpstr>Traffic-Aware Routing</vt:lpstr>
      <vt:lpstr>Admission Control</vt:lpstr>
      <vt:lpstr>Traffic Shaping (1 of 2)</vt:lpstr>
      <vt:lpstr>Traffic Shaping (2 of 2)</vt:lpstr>
      <vt:lpstr>Explicit Congestion Notification</vt:lpstr>
      <vt:lpstr>Hop-by-Hop Backpressure</vt:lpstr>
      <vt:lpstr>Quality of Service and Application QoE</vt:lpstr>
      <vt:lpstr>Application QoS Requirements</vt:lpstr>
      <vt:lpstr>Categories of QoS and Examples</vt:lpstr>
      <vt:lpstr>Overprovisioning</vt:lpstr>
      <vt:lpstr>Packet Scheduling</vt:lpstr>
      <vt:lpstr>Fair Queueing (1 of 2)</vt:lpstr>
      <vt:lpstr>Fair Queueing (2 of 2)</vt:lpstr>
      <vt:lpstr>Putting it Together (1 of 2)</vt:lpstr>
      <vt:lpstr>Putting it Together (2 of 2)</vt:lpstr>
      <vt:lpstr>Integrated Services (1 of 2)</vt:lpstr>
      <vt:lpstr> Integrated Services (2 of 2)</vt:lpstr>
      <vt:lpstr>Differentiated Services (1 of 2)</vt:lpstr>
      <vt:lpstr>Differentiated Services (2 of 2)</vt:lpstr>
      <vt:lpstr>Internetworking</vt:lpstr>
      <vt:lpstr>How Networks Differ</vt:lpstr>
      <vt:lpstr>Connecting Heterogeneous Networks</vt:lpstr>
      <vt:lpstr>Connecting Endpoints Across Heterogeneous Networks (1 of 2)</vt:lpstr>
      <vt:lpstr>Connecting Endpoints Across Heterogeneous Networks (2 of 2)</vt:lpstr>
      <vt:lpstr>Supporting Different Packet Sizes: Packet Fragmentation (1 of 3)</vt:lpstr>
      <vt:lpstr>Supporting Different Packet Sizes: Packet Fragmentation (2 of 3)</vt:lpstr>
      <vt:lpstr>Supporting Different Packet Sizes: Packet Fragmentation (3 of 3)</vt:lpstr>
      <vt:lpstr>Software-Defined Networking</vt:lpstr>
      <vt:lpstr>Overview</vt:lpstr>
      <vt:lpstr>The SDN Data Plane: Programmable Hardware (1 of 2)</vt:lpstr>
      <vt:lpstr>The SDN Data Plane: Programmable Hardware (2 of 2)</vt:lpstr>
      <vt:lpstr>The Network Layer in the Internet (1 of 3)</vt:lpstr>
      <vt:lpstr>The Network Layer in the Internet (2 of 3)</vt:lpstr>
      <vt:lpstr>The Network Layer in the Internet (3 of 3)</vt:lpstr>
      <vt:lpstr>The IP Version 4 Protocol (1 of 2)</vt:lpstr>
      <vt:lpstr>The IP Version 4 Protocol (2 of 2)</vt:lpstr>
      <vt:lpstr>IP Addresses</vt:lpstr>
      <vt:lpstr>Prefixes</vt:lpstr>
      <vt:lpstr>Subnets</vt:lpstr>
      <vt:lpstr>CIDR—Classless InterDomain Routing (1 of 3)</vt:lpstr>
      <vt:lpstr>CIDR—Classless InterDomain Routing (2 of 3)</vt:lpstr>
      <vt:lpstr>CIDR—Classless InterDomain Routing (3 of 3)</vt:lpstr>
      <vt:lpstr>Classful and Special Addressing (1 of 2) </vt:lpstr>
      <vt:lpstr>Classful and Special Addressing (2 of 2) </vt:lpstr>
      <vt:lpstr>NAT—Network Address Translation</vt:lpstr>
      <vt:lpstr>IP Version 6 (1 of 3)</vt:lpstr>
      <vt:lpstr>IP Version 6 (2 of 3)</vt:lpstr>
      <vt:lpstr>IP Version 6 (3 of 3)</vt:lpstr>
      <vt:lpstr>The Main IPv6 Header</vt:lpstr>
      <vt:lpstr>Extension Headers (1 of 3)</vt:lpstr>
      <vt:lpstr>Extension Headers (2 of 3)</vt:lpstr>
      <vt:lpstr>Extension Headers (3 of 3)</vt:lpstr>
      <vt:lpstr>Internet Control Protocols</vt:lpstr>
      <vt:lpstr>ICMP—The Internet Control Message Protocol</vt:lpstr>
      <vt:lpstr>ARP—The Address Resolution Protocol</vt:lpstr>
      <vt:lpstr>Label Switching and MPLS (1 of 3)</vt:lpstr>
      <vt:lpstr>Label Switching and MPLS (2 of 3)</vt:lpstr>
      <vt:lpstr>Label Switching and MPLS (3 of 3)</vt:lpstr>
      <vt:lpstr>OSPF—An Interior Gateway Routing Protocol (1 of 5)</vt:lpstr>
      <vt:lpstr>OSPF—An Interior Gateway Routing Protocol (2 of 5)</vt:lpstr>
      <vt:lpstr>OSPF—An Interior Gateway Routing Protocol (3 of 5) </vt:lpstr>
      <vt:lpstr>OSPF—An Interior Gateway Routing Protocol (4 of 5) </vt:lpstr>
      <vt:lpstr>OSPF—An Interior Gateway Routing Protocol (5 of 5)</vt:lpstr>
      <vt:lpstr>BGP—The Exterior Gateway Routing Protocol (1 of 3)</vt:lpstr>
      <vt:lpstr>BGP—The Exterior Gateway Routing Protocol (2 of 3)</vt:lpstr>
      <vt:lpstr>BGP—The Exterior Gateway Routing Protocol (3 of 3)</vt:lpstr>
      <vt:lpstr>Interdomain Traffic Engineering</vt:lpstr>
      <vt:lpstr>Internet Multicasting</vt:lpstr>
      <vt:lpstr>Policy at the Network Layer</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2023-10-18T10:10:44Z</dcterms:modified>
</cp:coreProperties>
</file>